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8"/>
  </p:notesMasterIdLst>
  <p:sldIdLst>
    <p:sldId id="257" r:id="rId5"/>
    <p:sldId id="259" r:id="rId6"/>
    <p:sldId id="314" r:id="rId7"/>
    <p:sldId id="327" r:id="rId8"/>
    <p:sldId id="294" r:id="rId9"/>
    <p:sldId id="293" r:id="rId10"/>
    <p:sldId id="296" r:id="rId11"/>
    <p:sldId id="308" r:id="rId12"/>
    <p:sldId id="307" r:id="rId13"/>
    <p:sldId id="309" r:id="rId14"/>
    <p:sldId id="328" r:id="rId15"/>
    <p:sldId id="315" r:id="rId16"/>
    <p:sldId id="317" r:id="rId17"/>
    <p:sldId id="326" r:id="rId18"/>
    <p:sldId id="305" r:id="rId19"/>
    <p:sldId id="313" r:id="rId20"/>
    <p:sldId id="311" r:id="rId21"/>
    <p:sldId id="329" r:id="rId22"/>
    <p:sldId id="331" r:id="rId23"/>
    <p:sldId id="332" r:id="rId24"/>
    <p:sldId id="333" r:id="rId25"/>
    <p:sldId id="334" r:id="rId26"/>
    <p:sldId id="335" r:id="rId27"/>
    <p:sldId id="318" r:id="rId28"/>
    <p:sldId id="319" r:id="rId29"/>
    <p:sldId id="321" r:id="rId30"/>
    <p:sldId id="285" r:id="rId31"/>
    <p:sldId id="310" r:id="rId32"/>
    <p:sldId id="323" r:id="rId33"/>
    <p:sldId id="324" r:id="rId34"/>
    <p:sldId id="325" r:id="rId35"/>
    <p:sldId id="330" r:id="rId36"/>
    <p:sldId id="312" r:id="rId37"/>
  </p:sldIdLst>
  <p:sldSz cx="12192000" cy="6858000"/>
  <p:notesSz cx="6858000" cy="9144000"/>
  <p:embeddedFontLst>
    <p:embeddedFont>
      <p:font typeface="Gowun Batang" pitchFamily="2" charset="-127"/>
      <p:regular r:id="rId39"/>
      <p:bold r:id="rId40"/>
    </p:embeddedFont>
    <p:embeddedFont>
      <p:font typeface="Pretendard Black" panose="02000A03000000020004" pitchFamily="2" charset="-127"/>
      <p:bold r:id="rId41"/>
    </p:embeddedFont>
    <p:embeddedFont>
      <p:font typeface="Pretendard ExtraBold" panose="02000903000000020004" pitchFamily="50" charset="-127"/>
      <p:bold r:id="rId42"/>
    </p:embeddedFont>
    <p:embeddedFont>
      <p:font typeface="Pretendard Light" panose="02000403000000020004" pitchFamily="50" charset="-127"/>
      <p:regular r:id="rId43"/>
    </p:embeddedFont>
    <p:embeddedFont>
      <p:font typeface="Pretendard Medium" panose="02000603000000020004" pitchFamily="50" charset="-127"/>
      <p:regular r:id="rId44"/>
    </p:embeddedFont>
    <p:embeddedFont>
      <p:font typeface="Pretendard SemiBold" panose="02000703000000020004" pitchFamily="50" charset="-127"/>
      <p:bold r:id="rId45"/>
    </p:embeddedFont>
    <p:embeddedFont>
      <p:font typeface="Pretendard Thin" panose="02000203000000020004" pitchFamily="50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9AC"/>
    <a:srgbClr val="88D6DA"/>
    <a:srgbClr val="E05858"/>
    <a:srgbClr val="FC950C"/>
    <a:srgbClr val="18ACA8"/>
    <a:srgbClr val="DF94C2"/>
    <a:srgbClr val="94A3CE"/>
    <a:srgbClr val="007BD0"/>
    <a:srgbClr val="57B79C"/>
    <a:srgbClr val="D06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BC15C-7AAA-4431-AC6E-E9F0FA9B5F4B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715C7-03D8-4745-9DD2-827233102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4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715C7-03D8-4745-9DD2-827233102DE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7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5204E-C801-0BF5-3B49-16FD0EAC9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E4ACBE-7CF9-7236-8D1A-3451AD4F4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1303C6-BD22-A30C-E6C4-2AE2CED1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C0727-1E9B-0BB0-8D63-BA3365E7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0F6C3-9C68-522A-69E5-5FEFAE31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7646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E4270-F8BA-3ACD-2C72-6BFB7B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CDC838-434E-0A5A-841A-2726B5578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5D751-8B73-F318-D498-015946B99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405EA8-1955-DB4E-1E5C-3D5E3133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092F3-B0EF-57FD-68CB-62480FFE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5284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967B40-ACA1-A753-1908-9263C9D33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AA2268-5D07-286C-E88E-5B1D6DFF4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B0827-7258-3E73-114E-638E8BC6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7A4264-B0CC-2ED0-8A01-28A62400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B18E86-263A-B56B-08C8-4320A560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4919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4B098-61A9-D382-3956-FD3CD60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BC4D5-FBFB-FE17-A289-C7797A7D7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4A9DDE-18DB-491C-7613-807DCFBD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5B0A8-0E21-B41D-E199-A1620416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7CB3C-1AB1-CDCE-7DBA-69D5039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84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0459D-5424-5D53-56E2-55A1B6CB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F0179B-F16F-99F6-9E40-926DE5FE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41F21-EAE2-F85E-52A6-F3E0F4EC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B5B3B-A257-4F30-98D7-3AC264DE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3404C-8722-C4B3-4688-122DDC14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61652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5E450-947C-05AC-3E1E-1608AC38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F1408-607C-8133-A6CE-9B805A7F9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25E96F-9F3F-53CC-9E11-3C8324719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A29DB1-6FCD-95FA-36DF-A27A91B4E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226C9C-447B-D358-241C-D5C9F791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59179-1B6D-3F6C-E49A-2537B4A8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19072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8D0E9-4B15-AB88-A51D-917D8F51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CD1CA9-0E2D-70BD-BAAF-A75A47A0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AB6374-B843-AAF0-9D07-366CFEF3E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1D76FA-2C39-D019-FBA8-E79D9AD29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907876-B4D2-517E-83DD-01C29B28F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205B1F-4CE5-5803-F5B8-018AC1B00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EA1710-F4EA-EFBB-40F3-C1426BE6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D1A43E-6825-CE16-C4E0-2EE01B7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1964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A6823-3CDE-24B9-8531-A46AB569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BCB8D3-2081-6517-0D81-7EBE18EF2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45CDCB-1535-D235-2350-97706729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CF6EC4-D0DF-223D-C874-4FA9683D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2031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B9C148-22D3-964D-823B-72AD6FE6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5EFE3C-4A53-9EE5-5699-50C19DD3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BAF357-1169-0102-FB4C-C08345C69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6306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EB544-A736-39F3-379C-BECAFFF6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D18D9-3C5C-19CC-515B-1A4B1888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0C63F4-0C09-3634-4546-93B9FB32D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937AFD-4FD8-14D2-A128-6C8766EB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3A8DAB-00BE-A126-99A4-53F2EB9B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FC4EB8-8A71-6A47-379C-BA112742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8271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0E811-1BE5-EB1E-8717-8571959A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F10B0B-0B02-D383-16F6-908A2FFA0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77B3E9-CBFA-38EB-D3E6-1F0BB11C8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5351AF-B032-330C-E177-B4C5DD3F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68481F-E002-9F35-451D-11597EE0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8312B-1F21-AEF1-23EA-D394E004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407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D6D90F-717A-26B2-7F56-C057A590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1F02C5-60A6-E743-3B3F-D9813178C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83C798-9182-AD91-0BAF-9DBC88DAC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CA465B-1F10-4A30-84D5-6856F8888C58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829284-3AB6-08D5-5FA9-D13AF1096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DA4868-28E3-1E90-7927-8E792D5D5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615B5D-EECA-46CA-B92E-7A55A3173B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0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7B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7F90B70-FB58-FEDA-1E6F-F270B5CFD835}"/>
              </a:ext>
            </a:extLst>
          </p:cNvPr>
          <p:cNvCxnSpPr>
            <a:cxnSpLocks/>
          </p:cNvCxnSpPr>
          <p:nvPr/>
        </p:nvCxnSpPr>
        <p:spPr>
          <a:xfrm>
            <a:off x="495753" y="543378"/>
            <a:ext cx="1120094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4D5CF2-D5F7-A239-7C61-9AB92780E3FC}"/>
              </a:ext>
            </a:extLst>
          </p:cNvPr>
          <p:cNvCxnSpPr>
            <a:cxnSpLocks/>
          </p:cNvCxnSpPr>
          <p:nvPr/>
        </p:nvCxnSpPr>
        <p:spPr>
          <a:xfrm>
            <a:off x="495526" y="6372678"/>
            <a:ext cx="1120094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9EA987-FECE-D166-8085-378703A3040A}"/>
              </a:ext>
            </a:extLst>
          </p:cNvPr>
          <p:cNvSpPr txBox="1"/>
          <p:nvPr/>
        </p:nvSpPr>
        <p:spPr>
          <a:xfrm>
            <a:off x="818480" y="3560473"/>
            <a:ext cx="59149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CO-Data Station</a:t>
            </a:r>
            <a:endParaRPr lang="ko-KR" altLang="en-US" sz="6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19CC4-58EE-8C1F-4711-7E8E968DD78B}"/>
              </a:ext>
            </a:extLst>
          </p:cNvPr>
          <p:cNvSpPr txBox="1"/>
          <p:nvPr/>
        </p:nvSpPr>
        <p:spPr>
          <a:xfrm>
            <a:off x="818480" y="4656061"/>
            <a:ext cx="58512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NOTT </a:t>
            </a:r>
            <a:r>
              <a:rPr lang="ko-KR" altLang="en-US" sz="66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본선 발표</a:t>
            </a:r>
          </a:p>
        </p:txBody>
      </p:sp>
      <p:grpSp>
        <p:nvGrpSpPr>
          <p:cNvPr id="28" name="object 5">
            <a:extLst>
              <a:ext uri="{FF2B5EF4-FFF2-40B4-BE49-F238E27FC236}">
                <a16:creationId xmlns:a16="http://schemas.microsoft.com/office/drawing/2014/main" id="{B409CAEB-8D7B-425A-93D8-DE5D9A98D693}"/>
              </a:ext>
            </a:extLst>
          </p:cNvPr>
          <p:cNvGrpSpPr/>
          <p:nvPr/>
        </p:nvGrpSpPr>
        <p:grpSpPr>
          <a:xfrm>
            <a:off x="10855874" y="5042128"/>
            <a:ext cx="840599" cy="864559"/>
            <a:chOff x="15455758" y="7443015"/>
            <a:chExt cx="1336675" cy="1374775"/>
          </a:xfrm>
        </p:grpSpPr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3E921EDF-31DC-6310-1ED3-C8FD5AF00977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C655A187-F2D8-B64C-832D-F1FC1AEBAA17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F5C22B9C-B407-ED04-B188-FEEDB2C1CED5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084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1BF2EF-9AFB-F739-A5BD-007A8C1EFC62}"/>
              </a:ext>
            </a:extLst>
          </p:cNvPr>
          <p:cNvSpPr/>
          <p:nvPr/>
        </p:nvSpPr>
        <p:spPr>
          <a:xfrm>
            <a:off x="0" y="0"/>
            <a:ext cx="12192000" cy="1017035"/>
          </a:xfrm>
          <a:prstGeom prst="rect">
            <a:avLst/>
          </a:prstGeom>
          <a:solidFill>
            <a:srgbClr val="7E6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 flipV="1">
            <a:off x="9517224" y="484797"/>
            <a:ext cx="2099348" cy="524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02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13876" y="484797"/>
            <a:ext cx="291381" cy="2126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F6E6248-88B3-545C-3CAF-900521A7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9" y="1298648"/>
            <a:ext cx="8754697" cy="1876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80154E-CA1C-09EF-94CC-DBCEFEAB88AF}"/>
              </a:ext>
            </a:extLst>
          </p:cNvPr>
          <p:cNvSpPr txBox="1"/>
          <p:nvPr/>
        </p:nvSpPr>
        <p:spPr>
          <a:xfrm>
            <a:off x="492750" y="6269687"/>
            <a:ext cx="5291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https://www.jaad.org/article/S0190-9622(18)32742-7/fulltext</a:t>
            </a:r>
            <a:endParaRPr lang="ko-KR" altLang="en-US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grpSp>
        <p:nvGrpSpPr>
          <p:cNvPr id="16" name="object 5">
            <a:extLst>
              <a:ext uri="{FF2B5EF4-FFF2-40B4-BE49-F238E27FC236}">
                <a16:creationId xmlns:a16="http://schemas.microsoft.com/office/drawing/2014/main" id="{A0D788A3-2A3B-4C78-DB9D-41D0726793DF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A6AE9C0D-5908-9030-D0F5-455FC37D4D6D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A167011F-C7C9-D5DF-EEF1-CBF195E3E9AF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FB47AEB4-C833-1C3F-1363-18DAA4576224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82FD3D-CF17-178E-48FC-7CBCC1CEEBF5}"/>
              </a:ext>
            </a:extLst>
          </p:cNvPr>
          <p:cNvSpPr txBox="1"/>
          <p:nvPr/>
        </p:nvSpPr>
        <p:spPr>
          <a:xfrm>
            <a:off x="3112655" y="2921211"/>
            <a:ext cx="8581654" cy="2392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 연구의 또 다른 주요 결과는 피부과 의사를 정기적으로 방문하는 것이 생존 가능성이 더 높은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&lt;2mm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단계에서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조기에 발견하는 것과 관련이 있다는 것입니다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 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이전 연구에서도 지난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동안 피부 검진을 받은 사람들은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더 얇은 것으로 나타났습니다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 NM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얇은 사람들은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색상 변화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불규칙한 모양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보고할 가능성도 더 높습니다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 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이러한 결과를 종합해 보면 </a:t>
            </a:r>
            <a:r>
              <a:rPr lang="ko-KR" altLang="en-US" dirty="0">
                <a:highlight>
                  <a:srgbClr val="88D6DA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피부과 의사와의 긴밀한 접촉이 생명을 구할 수 있음을 시사합니다</a:t>
            </a:r>
            <a:r>
              <a:rPr lang="en-US" altLang="ko-KR" dirty="0">
                <a:highlight>
                  <a:srgbClr val="88D6DA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피부과 전문의와의 정기적인 접촉은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걸릴 위험이 있는 개인에게 생명을 구할 수 있습니다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 연구의 결과는 </a:t>
            </a:r>
            <a:r>
              <a:rPr lang="ko-KR" altLang="en-US" dirty="0">
                <a:highlight>
                  <a:srgbClr val="88D6DA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예방적 치료의 중요성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강조합니다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89816F-DC15-B82F-9F3C-E1E3D0C91DBD}"/>
              </a:ext>
            </a:extLst>
          </p:cNvPr>
          <p:cNvSpPr txBox="1"/>
          <p:nvPr/>
        </p:nvSpPr>
        <p:spPr>
          <a:xfrm>
            <a:off x="492750" y="362304"/>
            <a:ext cx="2478564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정의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피부과</a:t>
            </a:r>
          </a:p>
        </p:txBody>
      </p:sp>
    </p:spTree>
    <p:extLst>
      <p:ext uri="{BB962C8B-B14F-4D97-AF65-F5344CB8AC3E}">
        <p14:creationId xmlns:p14="http://schemas.microsoft.com/office/powerpoint/2010/main" val="164219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1BF2EF-9AFB-F739-A5BD-007A8C1EFC62}"/>
              </a:ext>
            </a:extLst>
          </p:cNvPr>
          <p:cNvSpPr/>
          <p:nvPr/>
        </p:nvSpPr>
        <p:spPr>
          <a:xfrm>
            <a:off x="0" y="0"/>
            <a:ext cx="12192000" cy="1017035"/>
          </a:xfrm>
          <a:prstGeom prst="rect">
            <a:avLst/>
          </a:prstGeom>
          <a:solidFill>
            <a:srgbClr val="7E6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 flipV="1">
            <a:off x="9517224" y="484797"/>
            <a:ext cx="2099348" cy="524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02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13876" y="484797"/>
            <a:ext cx="291381" cy="2126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F6E6248-88B3-545C-3CAF-900521A7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9" y="1298648"/>
            <a:ext cx="8754697" cy="1876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80154E-CA1C-09EF-94CC-DBCEFEAB88AF}"/>
              </a:ext>
            </a:extLst>
          </p:cNvPr>
          <p:cNvSpPr txBox="1"/>
          <p:nvPr/>
        </p:nvSpPr>
        <p:spPr>
          <a:xfrm>
            <a:off x="492750" y="6269687"/>
            <a:ext cx="5291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https://www.jaad.org/article/S0190-9622(18)32742-7/fulltext</a:t>
            </a:r>
            <a:endParaRPr lang="ko-KR" altLang="en-US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grpSp>
        <p:nvGrpSpPr>
          <p:cNvPr id="16" name="object 5">
            <a:extLst>
              <a:ext uri="{FF2B5EF4-FFF2-40B4-BE49-F238E27FC236}">
                <a16:creationId xmlns:a16="http://schemas.microsoft.com/office/drawing/2014/main" id="{A0D788A3-2A3B-4C78-DB9D-41D0726793DF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A6AE9C0D-5908-9030-D0F5-455FC37D4D6D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A167011F-C7C9-D5DF-EEF1-CBF195E3E9AF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FB47AEB4-C833-1C3F-1363-18DAA4576224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82FD3D-CF17-178E-48FC-7CBCC1CEEBF5}"/>
              </a:ext>
            </a:extLst>
          </p:cNvPr>
          <p:cNvSpPr txBox="1"/>
          <p:nvPr/>
        </p:nvSpPr>
        <p:spPr>
          <a:xfrm>
            <a:off x="3112655" y="2921211"/>
            <a:ext cx="8581654" cy="2392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 연구의 또 다른 주요 결과는 피부과 의사를 정기적으로 방문하는 것이 생존 가능성이 더 높은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&lt;2mm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단계에서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조기에 발견하는 것과 관련이 있다는 것입니다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 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이전 연구에서도 지난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동안 피부 검진을 받은 사람들은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더 얇은 것으로 나타났습니다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 NM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얇은 사람들은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색상 변화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불규칙한 모양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보고할 가능성도 더 높습니다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 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이러한 결과를 종합해 보면 </a:t>
            </a:r>
            <a:r>
              <a:rPr lang="ko-KR" altLang="en-US" dirty="0">
                <a:highlight>
                  <a:srgbClr val="88D6DA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피부과 의사와의 긴밀한 접촉이 생명을 구할 수 있음을 시사합니다</a:t>
            </a:r>
            <a:r>
              <a:rPr lang="en-US" altLang="ko-KR" dirty="0">
                <a:highlight>
                  <a:srgbClr val="88D6DA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피부과 전문의와의 정기적인 접촉은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걸릴 위험이 있는 개인에게 생명을 구할 수 있습니다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 연구의 결과는 </a:t>
            </a:r>
            <a:r>
              <a:rPr lang="ko-KR" altLang="en-US" dirty="0">
                <a:highlight>
                  <a:srgbClr val="88D6DA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예방적 치료의 중요성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강조합니다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9D3138-8210-6051-F4C7-8B7B021C36F9}"/>
              </a:ext>
            </a:extLst>
          </p:cNvPr>
          <p:cNvSpPr/>
          <p:nvPr/>
        </p:nvSpPr>
        <p:spPr>
          <a:xfrm rot="20966311">
            <a:off x="819025" y="3250618"/>
            <a:ext cx="10048875" cy="1438030"/>
          </a:xfrm>
          <a:prstGeom prst="rect">
            <a:avLst/>
          </a:prstGeom>
          <a:solidFill>
            <a:srgbClr val="E05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Gowun Batang" pitchFamily="2" charset="-127"/>
                <a:ea typeface="Gowun Batang" pitchFamily="2" charset="-127"/>
              </a:rPr>
              <a:t>그렇다면</a:t>
            </a:r>
            <a:r>
              <a:rPr lang="en-US" altLang="ko-KR" sz="28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800" dirty="0">
                <a:latin typeface="Gowun Batang" pitchFamily="2" charset="-127"/>
                <a:ea typeface="Gowun Batang" pitchFamily="2" charset="-127"/>
              </a:rPr>
              <a:t>왜 소아</a:t>
            </a:r>
            <a:r>
              <a:rPr lang="en-US" altLang="ko-KR" sz="2800" dirty="0">
                <a:latin typeface="Gowun Batang" pitchFamily="2" charset="-127"/>
                <a:ea typeface="Gowun Batang" pitchFamily="2" charset="-127"/>
              </a:rPr>
              <a:t>·</a:t>
            </a:r>
            <a:r>
              <a:rPr lang="ko-KR" altLang="en-US" sz="2800" dirty="0">
                <a:latin typeface="Gowun Batang" pitchFamily="2" charset="-127"/>
                <a:ea typeface="Gowun Batang" pitchFamily="2" charset="-127"/>
              </a:rPr>
              <a:t>청소년인가</a:t>
            </a:r>
            <a:r>
              <a:rPr lang="en-US" altLang="ko-KR" sz="2800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8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0DE7F-41CA-3AFF-A05E-5CEF7EA791D8}"/>
              </a:ext>
            </a:extLst>
          </p:cNvPr>
          <p:cNvSpPr txBox="1"/>
          <p:nvPr/>
        </p:nvSpPr>
        <p:spPr>
          <a:xfrm>
            <a:off x="492750" y="362304"/>
            <a:ext cx="2478564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정의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피부과</a:t>
            </a:r>
          </a:p>
        </p:txBody>
      </p:sp>
    </p:spTree>
    <p:extLst>
      <p:ext uri="{BB962C8B-B14F-4D97-AF65-F5344CB8AC3E}">
        <p14:creationId xmlns:p14="http://schemas.microsoft.com/office/powerpoint/2010/main" val="1352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1BF2EF-9AFB-F739-A5BD-007A8C1EFC62}"/>
              </a:ext>
            </a:extLst>
          </p:cNvPr>
          <p:cNvSpPr/>
          <p:nvPr/>
        </p:nvSpPr>
        <p:spPr>
          <a:xfrm>
            <a:off x="0" y="0"/>
            <a:ext cx="12192000" cy="1017035"/>
          </a:xfrm>
          <a:prstGeom prst="rect">
            <a:avLst/>
          </a:prstGeom>
          <a:solidFill>
            <a:srgbClr val="7E6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 flipV="1">
            <a:off x="9517224" y="484797"/>
            <a:ext cx="2099348" cy="524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02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13876" y="484797"/>
            <a:ext cx="291381" cy="2126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2948243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정의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소아청소년</a:t>
            </a:r>
          </a:p>
        </p:txBody>
      </p: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06F973B-CC2B-CC5A-F43F-B16818874EFA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C37123C5-7115-6C4B-FD03-730DC88A7C59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C856795D-8F7E-53A7-7717-E1A1BAA16EF3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29DE0E86-9779-BA58-9A45-BDB9A4AC1A4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그림 27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C8EA1610-08C1-3B42-DACC-18A202A6A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82" y="1220708"/>
            <a:ext cx="9108127" cy="52905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EB9989A-F974-2F7A-69FA-0BDD4A725DE1}"/>
              </a:ext>
            </a:extLst>
          </p:cNvPr>
          <p:cNvSpPr txBox="1"/>
          <p:nvPr/>
        </p:nvSpPr>
        <p:spPr>
          <a:xfrm>
            <a:off x="492750" y="1304586"/>
            <a:ext cx="1596912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highlight>
                  <a:srgbClr val="EDA9A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소아</a:t>
            </a:r>
            <a:r>
              <a:rPr lang="en-US" altLang="ko-KR" sz="2400" dirty="0">
                <a:highlight>
                  <a:srgbClr val="EDA9A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</a:t>
            </a:r>
            <a:r>
              <a:rPr lang="ko-KR" altLang="en-US" sz="2400" dirty="0">
                <a:highlight>
                  <a:srgbClr val="EDA9A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청소년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0961EE-7031-D509-F33C-7633937919DA}"/>
              </a:ext>
            </a:extLst>
          </p:cNvPr>
          <p:cNvSpPr txBox="1"/>
          <p:nvPr/>
        </p:nvSpPr>
        <p:spPr>
          <a:xfrm>
            <a:off x="492750" y="1896373"/>
            <a:ext cx="6928331" cy="73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청소년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진찰료 부담 증가</a:t>
            </a:r>
          </a:p>
        </p:txBody>
      </p:sp>
    </p:spTree>
    <p:extLst>
      <p:ext uri="{BB962C8B-B14F-4D97-AF65-F5344CB8AC3E}">
        <p14:creationId xmlns:p14="http://schemas.microsoft.com/office/powerpoint/2010/main" val="144896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1BF2EF-9AFB-F739-A5BD-007A8C1EFC62}"/>
              </a:ext>
            </a:extLst>
          </p:cNvPr>
          <p:cNvSpPr/>
          <p:nvPr/>
        </p:nvSpPr>
        <p:spPr>
          <a:xfrm>
            <a:off x="0" y="0"/>
            <a:ext cx="12192000" cy="1017035"/>
          </a:xfrm>
          <a:prstGeom prst="rect">
            <a:avLst/>
          </a:prstGeom>
          <a:solidFill>
            <a:srgbClr val="7E6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 flipV="1">
            <a:off x="9517224" y="484797"/>
            <a:ext cx="2099348" cy="524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02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13876" y="484797"/>
            <a:ext cx="291381" cy="2126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06F973B-CC2B-CC5A-F43F-B16818874EFA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C37123C5-7115-6C4B-FD03-730DC88A7C59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C856795D-8F7E-53A7-7717-E1A1BAA16EF3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29DE0E86-9779-BA58-9A45-BDB9A4AC1A4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그림 1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47EC1AE-8440-1EAB-1E07-793178F5A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1" y="2793840"/>
            <a:ext cx="8467725" cy="3552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00097E-3A5C-AB87-0C36-A31C1D3A2E6B}"/>
              </a:ext>
            </a:extLst>
          </p:cNvPr>
          <p:cNvSpPr txBox="1"/>
          <p:nvPr/>
        </p:nvSpPr>
        <p:spPr>
          <a:xfrm>
            <a:off x="492750" y="1449509"/>
            <a:ext cx="6928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소아청소년과 전공의 인원 감소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AAEAED5-2F5F-101F-29C5-4E665E73C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1" y="1818841"/>
            <a:ext cx="8467725" cy="9265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724D17-D43B-3C00-E6F9-B5969EBE29E2}"/>
              </a:ext>
            </a:extLst>
          </p:cNvPr>
          <p:cNvSpPr txBox="1"/>
          <p:nvPr/>
        </p:nvSpPr>
        <p:spPr>
          <a:xfrm>
            <a:off x="546151" y="6455346"/>
            <a:ext cx="7186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송수연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“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핵의학과보다 낮은 소청과 전공의 지원율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…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지원자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‘0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명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’ </a:t>
            </a:r>
            <a:r>
              <a:rPr lang="ko-KR" altLang="en-US" sz="14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수두룩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”,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청년의사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2023.12.07.</a:t>
            </a:r>
            <a:endParaRPr lang="ko-KR" altLang="en-US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177FAC-77B8-2C71-3779-842558674EC6}"/>
              </a:ext>
            </a:extLst>
          </p:cNvPr>
          <p:cNvSpPr txBox="1"/>
          <p:nvPr/>
        </p:nvSpPr>
        <p:spPr>
          <a:xfrm>
            <a:off x="492750" y="362304"/>
            <a:ext cx="2948243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정의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소아청소년</a:t>
            </a:r>
          </a:p>
        </p:txBody>
      </p:sp>
    </p:spTree>
    <p:extLst>
      <p:ext uri="{BB962C8B-B14F-4D97-AF65-F5344CB8AC3E}">
        <p14:creationId xmlns:p14="http://schemas.microsoft.com/office/powerpoint/2010/main" val="7111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1BF2EF-9AFB-F739-A5BD-007A8C1EFC62}"/>
              </a:ext>
            </a:extLst>
          </p:cNvPr>
          <p:cNvSpPr/>
          <p:nvPr/>
        </p:nvSpPr>
        <p:spPr>
          <a:xfrm>
            <a:off x="0" y="0"/>
            <a:ext cx="12192000" cy="1017035"/>
          </a:xfrm>
          <a:prstGeom prst="rect">
            <a:avLst/>
          </a:prstGeom>
          <a:solidFill>
            <a:srgbClr val="7E6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 flipV="1">
            <a:off x="9517224" y="484797"/>
            <a:ext cx="2099348" cy="524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02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13876" y="484797"/>
            <a:ext cx="291381" cy="2126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06F973B-CC2B-CC5A-F43F-B16818874EFA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C37123C5-7115-6C4B-FD03-730DC88A7C59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C856795D-8F7E-53A7-7717-E1A1BAA16EF3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29DE0E86-9779-BA58-9A45-BDB9A4AC1A4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B406249-55CF-CBF5-1CB6-0747558BE14D}"/>
              </a:ext>
            </a:extLst>
          </p:cNvPr>
          <p:cNvSpPr txBox="1"/>
          <p:nvPr/>
        </p:nvSpPr>
        <p:spPr>
          <a:xfrm>
            <a:off x="399098" y="1671485"/>
            <a:ext cx="6928331" cy="800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청소년의 경우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등하교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시간을 고려하면 병원에 갈 여유가 없음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0972C-637A-A1A6-203C-34EE0E56EE1C}"/>
              </a:ext>
            </a:extLst>
          </p:cNvPr>
          <p:cNvSpPr txBox="1"/>
          <p:nvPr/>
        </p:nvSpPr>
        <p:spPr>
          <a:xfrm>
            <a:off x="399098" y="2817164"/>
            <a:ext cx="6096000" cy="17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학생들의 평균 하교시간은 초등학생 오후 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3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시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분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중학생 오후 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4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시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30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분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인문계 고등학생 오후 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8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시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8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분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특성화고교 학생 오후 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6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시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17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분 등으로 각각 조사됐다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 </a:t>
            </a:r>
            <a:r>
              <a:rPr lang="ko-KR" altLang="en-US" dirty="0">
                <a:highlight>
                  <a:srgbClr val="88D6D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인문계 고등학생 중 </a:t>
            </a:r>
            <a:r>
              <a:rPr lang="en-US" altLang="ko-KR" dirty="0">
                <a:highlight>
                  <a:srgbClr val="88D6D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72.6%</a:t>
            </a:r>
            <a:r>
              <a:rPr lang="ko-KR" altLang="en-US" dirty="0">
                <a:highlight>
                  <a:srgbClr val="88D6D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 오후 </a:t>
            </a:r>
            <a:r>
              <a:rPr lang="en-US" altLang="ko-KR" dirty="0">
                <a:highlight>
                  <a:srgbClr val="88D6D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</a:t>
            </a:r>
            <a:r>
              <a:rPr lang="ko-KR" altLang="en-US" dirty="0">
                <a:highlight>
                  <a:srgbClr val="88D6D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 이후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에 하교한다고 했고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41.3%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는 밤 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10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시 이후에 하교한다고 했다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 - </a:t>
            </a:r>
            <a:r>
              <a:rPr lang="ko-KR" altLang="en-US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뉴시스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(2016.12.)</a:t>
            </a:r>
            <a:endParaRPr lang="ko-KR" altLang="en-US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A6957-4B10-9ADC-734B-3DE72291C981}"/>
              </a:ext>
            </a:extLst>
          </p:cNvPr>
          <p:cNvSpPr txBox="1"/>
          <p:nvPr/>
        </p:nvSpPr>
        <p:spPr>
          <a:xfrm>
            <a:off x="492750" y="362304"/>
            <a:ext cx="2948243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정의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소아청소년</a:t>
            </a:r>
          </a:p>
        </p:txBody>
      </p:sp>
      <p:pic>
        <p:nvPicPr>
          <p:cNvPr id="23" name="그림 22" descr="텍스트, 폰트, 타이포그래피, 디자인이(가) 표시된 사진&#10;&#10;자동 생성된 설명">
            <a:extLst>
              <a:ext uri="{FF2B5EF4-FFF2-40B4-BE49-F238E27FC236}">
                <a16:creationId xmlns:a16="http://schemas.microsoft.com/office/drawing/2014/main" id="{3DB7ED9D-41F1-77F9-7CEF-410C2AB70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43" y="3044505"/>
            <a:ext cx="3048468" cy="151825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AE62842-6E2F-BAAE-C3F1-93E7738EF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7429" y="1860530"/>
            <a:ext cx="3962953" cy="98121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E2A62B-53CD-3EF2-67CA-CBD01A716932}"/>
              </a:ext>
            </a:extLst>
          </p:cNvPr>
          <p:cNvSpPr/>
          <p:nvPr/>
        </p:nvSpPr>
        <p:spPr>
          <a:xfrm>
            <a:off x="7241309" y="2281380"/>
            <a:ext cx="4049073" cy="124154"/>
          </a:xfrm>
          <a:prstGeom prst="rect">
            <a:avLst/>
          </a:prstGeom>
          <a:solidFill>
            <a:srgbClr val="E05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0414F5-45E2-AFC1-7806-F2126100DABA}"/>
              </a:ext>
            </a:extLst>
          </p:cNvPr>
          <p:cNvSpPr txBox="1"/>
          <p:nvPr/>
        </p:nvSpPr>
        <p:spPr>
          <a:xfrm>
            <a:off x="534721" y="5009751"/>
            <a:ext cx="8273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 간편하게 진단하여 병원에 갈 필요성을 확인해야 함</a:t>
            </a:r>
          </a:p>
        </p:txBody>
      </p:sp>
    </p:spTree>
    <p:extLst>
      <p:ext uri="{BB962C8B-B14F-4D97-AF65-F5344CB8AC3E}">
        <p14:creationId xmlns:p14="http://schemas.microsoft.com/office/powerpoint/2010/main" val="1066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346EC-2D13-0D1D-D2D0-DFF87C8AF4B8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DF9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10235682" y="484797"/>
            <a:ext cx="138089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013876" y="486923"/>
            <a:ext cx="993382" cy="10698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03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249060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아이디어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object 5">
            <a:extLst>
              <a:ext uri="{FF2B5EF4-FFF2-40B4-BE49-F238E27FC236}">
                <a16:creationId xmlns:a16="http://schemas.microsoft.com/office/drawing/2014/main" id="{EECA1AA2-26BE-CD19-D647-28C962FFCACA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9CF9DE71-02C7-81D1-F411-444D5AFCCF62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561B7EF7-1F6B-66B0-9339-81423A75B338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32BBB128-2CEF-6667-5DC5-430A2973C8FE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992A0A8-C5B1-D44C-342C-8C8D50051128}"/>
              </a:ext>
            </a:extLst>
          </p:cNvPr>
          <p:cNvSpPr txBox="1"/>
          <p:nvPr/>
        </p:nvSpPr>
        <p:spPr>
          <a:xfrm>
            <a:off x="2064087" y="3782617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100" dirty="0">
                <a:latin typeface="Gowun Batang" pitchFamily="2" charset="-127"/>
                <a:ea typeface="Gowun Batang" pitchFamily="2" charset="-127"/>
              </a:rPr>
              <a:t>SKINNOTT</a:t>
            </a:r>
            <a:endParaRPr lang="ko-KR" altLang="en-US" sz="2800" spc="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4C43CD-1C03-78DC-EB78-4C93619F368B}"/>
              </a:ext>
            </a:extLst>
          </p:cNvPr>
          <p:cNvSpPr txBox="1"/>
          <p:nvPr/>
        </p:nvSpPr>
        <p:spPr>
          <a:xfrm>
            <a:off x="1916072" y="3303179"/>
            <a:ext cx="6215204" cy="498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i="1" dirty="0">
                <a:latin typeface="Gowun Batang" pitchFamily="2" charset="-127"/>
                <a:ea typeface="Gowun Batang" pitchFamily="2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400" i="1" dirty="0">
                <a:latin typeface="Gowun Batang" pitchFamily="2" charset="-127"/>
                <a:ea typeface="Gowun Batang" pitchFamily="2" charset="-127"/>
                <a:cs typeface="Pretendard SemiBold" panose="02000703000000020004" pitchFamily="50" charset="-127"/>
              </a:rPr>
              <a:t>내 손 안의 피부과 전문의</a:t>
            </a:r>
            <a:r>
              <a:rPr lang="en-US" altLang="ko-KR" sz="2400" i="1" dirty="0">
                <a:latin typeface="Gowun Batang" pitchFamily="2" charset="-127"/>
                <a:ea typeface="Gowun Batang" pitchFamily="2" charset="-127"/>
                <a:cs typeface="Pretendard SemiBold" panose="02000703000000020004" pitchFamily="50" charset="-127"/>
              </a:rPr>
              <a:t>.”</a:t>
            </a:r>
          </a:p>
        </p:txBody>
      </p:sp>
      <p:pic>
        <p:nvPicPr>
          <p:cNvPr id="25" name="그림 24" descr="전자제품, 텍스트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EA792C43-3FB9-5622-9B91-9AA99F45E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22" y="751033"/>
            <a:ext cx="3156549" cy="61026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9" name="Screen_Recording_20240907_160646_SID Application">
            <a:hlinkClick r:id="" action="ppaction://media"/>
            <a:extLst>
              <a:ext uri="{FF2B5EF4-FFF2-40B4-BE49-F238E27FC236}">
                <a16:creationId xmlns:a16="http://schemas.microsoft.com/office/drawing/2014/main" id="{85579FB8-1C23-4844-3555-7DBFBA6DF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62527" y="1103543"/>
            <a:ext cx="2589233" cy="5467003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05613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A7684B3-E942-4505-7CE3-0D368167EC68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DF9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10235682" y="484797"/>
            <a:ext cx="138089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013876" y="486923"/>
            <a:ext cx="993382" cy="10698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03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249060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아이디어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D6669-3EB1-D3C8-F889-ABA64D0CD5AE}"/>
              </a:ext>
            </a:extLst>
          </p:cNvPr>
          <p:cNvSpPr txBox="1"/>
          <p:nvPr/>
        </p:nvSpPr>
        <p:spPr>
          <a:xfrm>
            <a:off x="492750" y="1935477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의료 데이터 심의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C899512-38E2-35F1-D1CA-D1460B28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482" y="2760598"/>
            <a:ext cx="2848373" cy="36104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D3C1A56-95ED-8B59-86FE-E64CB237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149" y="2798703"/>
            <a:ext cx="2857899" cy="357237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B37A870-C02B-5B93-4155-D24D02E98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09" y="1860112"/>
            <a:ext cx="4410691" cy="67636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F467306-F13D-8E7F-3345-FEE808EA9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50" y="2783984"/>
            <a:ext cx="2857899" cy="3628459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3B1E3F7-16F0-8751-5973-40628378820A}"/>
              </a:ext>
            </a:extLst>
          </p:cNvPr>
          <p:cNvCxnSpPr>
            <a:cxnSpLocks/>
          </p:cNvCxnSpPr>
          <p:nvPr/>
        </p:nvCxnSpPr>
        <p:spPr>
          <a:xfrm>
            <a:off x="4511255" y="1736436"/>
            <a:ext cx="0" cy="467600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스케치, 그래픽, 화이트, 흑백이(가) 표시된 사진&#10;&#10;자동 생성된 설명">
            <a:extLst>
              <a:ext uri="{FF2B5EF4-FFF2-40B4-BE49-F238E27FC236}">
                <a16:creationId xmlns:a16="http://schemas.microsoft.com/office/drawing/2014/main" id="{7135708B-7F21-D0F5-A7F7-1F384432B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45" y="2416062"/>
            <a:ext cx="1782037" cy="15982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16AC507-246F-7BC2-1E50-87289C882330}"/>
              </a:ext>
            </a:extLst>
          </p:cNvPr>
          <p:cNvSpPr txBox="1"/>
          <p:nvPr/>
        </p:nvSpPr>
        <p:spPr>
          <a:xfrm>
            <a:off x="2617087" y="2827474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Open Data</a:t>
            </a:r>
            <a:endParaRPr lang="ko-KR" altLang="en-US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69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6" name="직사각형 8235">
            <a:extLst>
              <a:ext uri="{FF2B5EF4-FFF2-40B4-BE49-F238E27FC236}">
                <a16:creationId xmlns:a16="http://schemas.microsoft.com/office/drawing/2014/main" id="{CBFB9A6A-004E-EF73-55C8-CA69A2E10634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DF9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B3F5DF8-2051-F416-7317-7E15D3E635B5}"/>
              </a:ext>
            </a:extLst>
          </p:cNvPr>
          <p:cNvSpPr/>
          <p:nvPr/>
        </p:nvSpPr>
        <p:spPr>
          <a:xfrm>
            <a:off x="6095999" y="3265050"/>
            <a:ext cx="1438819" cy="1415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15A51E-1A67-7FB3-6588-34A65E426D0C}"/>
              </a:ext>
            </a:extLst>
          </p:cNvPr>
          <p:cNvSpPr/>
          <p:nvPr/>
        </p:nvSpPr>
        <p:spPr>
          <a:xfrm>
            <a:off x="3647733" y="4805245"/>
            <a:ext cx="1906782" cy="591127"/>
          </a:xfrm>
          <a:prstGeom prst="rect">
            <a:avLst/>
          </a:prstGeom>
          <a:solidFill>
            <a:srgbClr val="94A3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BD2E3C-C338-8DB3-84D5-7EA4FBB621F0}"/>
              </a:ext>
            </a:extLst>
          </p:cNvPr>
          <p:cNvSpPr/>
          <p:nvPr/>
        </p:nvSpPr>
        <p:spPr>
          <a:xfrm>
            <a:off x="3644273" y="4054517"/>
            <a:ext cx="1906782" cy="591127"/>
          </a:xfrm>
          <a:prstGeom prst="rect">
            <a:avLst/>
          </a:prstGeom>
          <a:solidFill>
            <a:srgbClr val="94A3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31A0B4C-4522-63C1-5743-F901E3276245}"/>
              </a:ext>
            </a:extLst>
          </p:cNvPr>
          <p:cNvSpPr/>
          <p:nvPr/>
        </p:nvSpPr>
        <p:spPr>
          <a:xfrm>
            <a:off x="3644273" y="3297386"/>
            <a:ext cx="1906782" cy="591127"/>
          </a:xfrm>
          <a:prstGeom prst="rect">
            <a:avLst/>
          </a:prstGeom>
          <a:solidFill>
            <a:srgbClr val="94A3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10235682" y="484797"/>
            <a:ext cx="138089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013876" y="486923"/>
            <a:ext cx="993382" cy="10698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03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249060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아이디어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7F57BFB-9DA6-391E-3B0C-C17702F008C6}"/>
              </a:ext>
            </a:extLst>
          </p:cNvPr>
          <p:cNvSpPr/>
          <p:nvPr/>
        </p:nvSpPr>
        <p:spPr>
          <a:xfrm>
            <a:off x="1006915" y="1879850"/>
            <a:ext cx="1329884" cy="1329884"/>
          </a:xfrm>
          <a:prstGeom prst="ellipse">
            <a:avLst/>
          </a:prstGeom>
          <a:solidFill>
            <a:srgbClr val="57B79C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04AE7-1694-4C1E-9623-DA703F53CFBA}"/>
              </a:ext>
            </a:extLst>
          </p:cNvPr>
          <p:cNvSpPr txBox="1"/>
          <p:nvPr/>
        </p:nvSpPr>
        <p:spPr>
          <a:xfrm>
            <a:off x="1247702" y="2344737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로그인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A7F107E-DA5D-DE54-FC5B-16556D960DEB}"/>
              </a:ext>
            </a:extLst>
          </p:cNvPr>
          <p:cNvSpPr/>
          <p:nvPr/>
        </p:nvSpPr>
        <p:spPr>
          <a:xfrm>
            <a:off x="1006915" y="3674621"/>
            <a:ext cx="1329884" cy="1329884"/>
          </a:xfrm>
          <a:prstGeom prst="ellipse">
            <a:avLst/>
          </a:prstGeom>
          <a:solidFill>
            <a:srgbClr val="57B79C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DD0C16-067C-6B17-C655-10A648FFBAB8}"/>
              </a:ext>
            </a:extLst>
          </p:cNvPr>
          <p:cNvSpPr txBox="1"/>
          <p:nvPr/>
        </p:nvSpPr>
        <p:spPr>
          <a:xfrm>
            <a:off x="1148465" y="4150026"/>
            <a:ext cx="1046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 화면</a:t>
            </a:r>
            <a:endParaRPr lang="ko-KR" altLang="en-US" sz="18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DEDF518-D242-66A1-2FC4-BDC9AE34B1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30403" y="3599330"/>
            <a:ext cx="1298786" cy="73536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5D8E92-A7DA-5CBC-43C2-95AF236978AB}"/>
              </a:ext>
            </a:extLst>
          </p:cNvPr>
          <p:cNvCxnSpPr>
            <a:cxnSpLocks/>
          </p:cNvCxnSpPr>
          <p:nvPr/>
        </p:nvCxnSpPr>
        <p:spPr>
          <a:xfrm rot="10800000">
            <a:off x="2324008" y="4334692"/>
            <a:ext cx="1298786" cy="73535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A04965E-893F-5A93-70C4-E195BD789519}"/>
              </a:ext>
            </a:extLst>
          </p:cNvPr>
          <p:cNvCxnSpPr>
            <a:cxnSpLocks/>
          </p:cNvCxnSpPr>
          <p:nvPr/>
        </p:nvCxnSpPr>
        <p:spPr>
          <a:xfrm>
            <a:off x="2401455" y="4337523"/>
            <a:ext cx="12341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5A184EB-6E33-8F84-7D1F-62188950E436}"/>
              </a:ext>
            </a:extLst>
          </p:cNvPr>
          <p:cNvSpPr txBox="1"/>
          <p:nvPr/>
        </p:nvSpPr>
        <p:spPr>
          <a:xfrm>
            <a:off x="3825165" y="3399275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 질환 검진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68631D-C2EC-CFC3-E3F8-DF86A5020564}"/>
              </a:ext>
            </a:extLst>
          </p:cNvPr>
          <p:cNvSpPr txBox="1"/>
          <p:nvPr/>
        </p:nvSpPr>
        <p:spPr>
          <a:xfrm>
            <a:off x="3825165" y="4150026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 상태 측정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9F1656-B1BC-EC67-358B-04EC97624DF0}"/>
              </a:ext>
            </a:extLst>
          </p:cNvPr>
          <p:cNvSpPr txBox="1"/>
          <p:nvPr/>
        </p:nvSpPr>
        <p:spPr>
          <a:xfrm>
            <a:off x="3952295" y="4892360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마이페이지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8688DB-D5E4-A5B0-8870-F5CC6E010F81}"/>
              </a:ext>
            </a:extLst>
          </p:cNvPr>
          <p:cNvSpPr txBox="1"/>
          <p:nvPr/>
        </p:nvSpPr>
        <p:spPr>
          <a:xfrm>
            <a:off x="8152283" y="5749084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분석 및 시각화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E0C750-2DB1-E830-1981-AF9546B7B9E9}"/>
              </a:ext>
            </a:extLst>
          </p:cNvPr>
          <p:cNvSpPr txBox="1"/>
          <p:nvPr/>
        </p:nvSpPr>
        <p:spPr>
          <a:xfrm>
            <a:off x="8055420" y="3779921"/>
            <a:ext cx="25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ChatGPT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진단 및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Care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B4DB32E8-5820-D2BF-D6C1-712AA7ED4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63" y="3384231"/>
            <a:ext cx="1191490" cy="1191490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D25053B-F0CD-B3E1-3FB9-77B03ADB8751}"/>
              </a:ext>
            </a:extLst>
          </p:cNvPr>
          <p:cNvCxnSpPr>
            <a:stCxn id="52" idx="3"/>
          </p:cNvCxnSpPr>
          <p:nvPr/>
        </p:nvCxnSpPr>
        <p:spPr>
          <a:xfrm>
            <a:off x="5551055" y="3592950"/>
            <a:ext cx="544944" cy="638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F7B04D2-4B9A-18F5-D77B-17745D9AFD0A}"/>
              </a:ext>
            </a:extLst>
          </p:cNvPr>
          <p:cNvCxnSpPr/>
          <p:nvPr/>
        </p:nvCxnSpPr>
        <p:spPr>
          <a:xfrm>
            <a:off x="5554515" y="4336940"/>
            <a:ext cx="544944" cy="638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92" name="직선 화살표 연결선 8191">
            <a:extLst>
              <a:ext uri="{FF2B5EF4-FFF2-40B4-BE49-F238E27FC236}">
                <a16:creationId xmlns:a16="http://schemas.microsoft.com/office/drawing/2014/main" id="{DA0FC489-86B8-B54E-532E-AFCD2EDA6404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1671857" y="3209734"/>
            <a:ext cx="0" cy="46488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96" name="연결선: 꺾임 8195">
            <a:extLst>
              <a:ext uri="{FF2B5EF4-FFF2-40B4-BE49-F238E27FC236}">
                <a16:creationId xmlns:a16="http://schemas.microsoft.com/office/drawing/2014/main" id="{53C951E3-AD1F-107D-247C-B7358FC01A92}"/>
              </a:ext>
            </a:extLst>
          </p:cNvPr>
          <p:cNvCxnSpPr>
            <a:cxnSpLocks/>
            <a:endCxn id="54" idx="2"/>
          </p:cNvCxnSpPr>
          <p:nvPr/>
        </p:nvCxnSpPr>
        <p:spPr>
          <a:xfrm rot="10800000">
            <a:off x="4601125" y="5396373"/>
            <a:ext cx="1690027" cy="608267"/>
          </a:xfrm>
          <a:prstGeom prst="bentConnector2">
            <a:avLst/>
          </a:prstGeom>
          <a:ln>
            <a:headEnd type="triangle" w="lg" len="lg"/>
            <a:tailEnd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00" name="그림 8199" descr="블랙, 어둠이(가) 표시된 사진&#10;&#10;자동 생성된 설명">
            <a:extLst>
              <a:ext uri="{FF2B5EF4-FFF2-40B4-BE49-F238E27FC236}">
                <a16:creationId xmlns:a16="http://schemas.microsoft.com/office/drawing/2014/main" id="{F6851C0A-116A-2796-DFAD-5ADA4F50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538" y="5288656"/>
            <a:ext cx="1023866" cy="1023866"/>
          </a:xfrm>
          <a:prstGeom prst="rect">
            <a:avLst/>
          </a:prstGeom>
        </p:spPr>
      </p:pic>
      <p:sp>
        <p:nvSpPr>
          <p:cNvPr id="8201" name="TextBox 8200">
            <a:extLst>
              <a:ext uri="{FF2B5EF4-FFF2-40B4-BE49-F238E27FC236}">
                <a16:creationId xmlns:a16="http://schemas.microsoft.com/office/drawing/2014/main" id="{CB227A37-8B5A-5AAF-4718-B59C9F188C17}"/>
              </a:ext>
            </a:extLst>
          </p:cNvPr>
          <p:cNvSpPr txBox="1"/>
          <p:nvPr/>
        </p:nvSpPr>
        <p:spPr>
          <a:xfrm>
            <a:off x="6587089" y="6339345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DB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8203" name="직선 화살표 연결선 8202">
            <a:extLst>
              <a:ext uri="{FF2B5EF4-FFF2-40B4-BE49-F238E27FC236}">
                <a16:creationId xmlns:a16="http://schemas.microsoft.com/office/drawing/2014/main" id="{E6FD64CA-9393-0C5C-2DCF-881734A49D5C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6815409" y="4680389"/>
            <a:ext cx="0" cy="56113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06" name="직선 화살표 연결선 8205">
            <a:extLst>
              <a:ext uri="{FF2B5EF4-FFF2-40B4-BE49-F238E27FC236}">
                <a16:creationId xmlns:a16="http://schemas.microsoft.com/office/drawing/2014/main" id="{A35840BD-677C-9AEC-89DF-A7406B521595}"/>
              </a:ext>
            </a:extLst>
          </p:cNvPr>
          <p:cNvCxnSpPr/>
          <p:nvPr/>
        </p:nvCxnSpPr>
        <p:spPr>
          <a:xfrm>
            <a:off x="7555477" y="3979976"/>
            <a:ext cx="544944" cy="638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7" name="TextBox 8206">
            <a:extLst>
              <a:ext uri="{FF2B5EF4-FFF2-40B4-BE49-F238E27FC236}">
                <a16:creationId xmlns:a16="http://schemas.microsoft.com/office/drawing/2014/main" id="{EA688A9B-F051-E690-C494-DAA7FD6F1EE6}"/>
              </a:ext>
            </a:extLst>
          </p:cNvPr>
          <p:cNvSpPr txBox="1"/>
          <p:nvPr/>
        </p:nvSpPr>
        <p:spPr>
          <a:xfrm>
            <a:off x="6812471" y="4850616"/>
            <a:ext cx="801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저장</a:t>
            </a:r>
          </a:p>
        </p:txBody>
      </p:sp>
      <p:cxnSp>
        <p:nvCxnSpPr>
          <p:cNvPr id="8208" name="직선 화살표 연결선 8207">
            <a:extLst>
              <a:ext uri="{FF2B5EF4-FFF2-40B4-BE49-F238E27FC236}">
                <a16:creationId xmlns:a16="http://schemas.microsoft.com/office/drawing/2014/main" id="{4123B419-6153-D6EB-93A1-585BECE998F0}"/>
              </a:ext>
            </a:extLst>
          </p:cNvPr>
          <p:cNvCxnSpPr>
            <a:cxnSpLocks/>
          </p:cNvCxnSpPr>
          <p:nvPr/>
        </p:nvCxnSpPr>
        <p:spPr>
          <a:xfrm>
            <a:off x="7324554" y="5955519"/>
            <a:ext cx="8615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10" name="직선 화살표 연결선 8209">
            <a:extLst>
              <a:ext uri="{FF2B5EF4-FFF2-40B4-BE49-F238E27FC236}">
                <a16:creationId xmlns:a16="http://schemas.microsoft.com/office/drawing/2014/main" id="{2F1E579C-265C-14FD-E23C-02567BAC3947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815409" y="2268284"/>
            <a:ext cx="0" cy="99676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17" name="직선 연결선 8216">
            <a:extLst>
              <a:ext uri="{FF2B5EF4-FFF2-40B4-BE49-F238E27FC236}">
                <a16:creationId xmlns:a16="http://schemas.microsoft.com/office/drawing/2014/main" id="{6CD68C5F-C7E8-1135-5A02-7F83F35F1F94}"/>
              </a:ext>
            </a:extLst>
          </p:cNvPr>
          <p:cNvCxnSpPr/>
          <p:nvPr/>
        </p:nvCxnSpPr>
        <p:spPr>
          <a:xfrm>
            <a:off x="6812471" y="2268284"/>
            <a:ext cx="43820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18" name="직선 연결선 8217">
            <a:extLst>
              <a:ext uri="{FF2B5EF4-FFF2-40B4-BE49-F238E27FC236}">
                <a16:creationId xmlns:a16="http://schemas.microsoft.com/office/drawing/2014/main" id="{E4F547D9-5285-4A0D-D692-357A4555379E}"/>
              </a:ext>
            </a:extLst>
          </p:cNvPr>
          <p:cNvCxnSpPr>
            <a:cxnSpLocks/>
          </p:cNvCxnSpPr>
          <p:nvPr/>
        </p:nvCxnSpPr>
        <p:spPr>
          <a:xfrm flipV="1">
            <a:off x="11185085" y="2264922"/>
            <a:ext cx="0" cy="3684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23" name="직선 연결선 8222">
            <a:extLst>
              <a:ext uri="{FF2B5EF4-FFF2-40B4-BE49-F238E27FC236}">
                <a16:creationId xmlns:a16="http://schemas.microsoft.com/office/drawing/2014/main" id="{EFF3ABE2-C51D-723F-FCA6-B9AD42A970E1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9789270" y="5949139"/>
            <a:ext cx="13527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34" name="TextBox 8233">
            <a:extLst>
              <a:ext uri="{FF2B5EF4-FFF2-40B4-BE49-F238E27FC236}">
                <a16:creationId xmlns:a16="http://schemas.microsoft.com/office/drawing/2014/main" id="{518D4641-AF3C-F8B6-7387-F02BFA0883DB}"/>
              </a:ext>
            </a:extLst>
          </p:cNvPr>
          <p:cNvSpPr txBox="1"/>
          <p:nvPr/>
        </p:nvSpPr>
        <p:spPr>
          <a:xfrm>
            <a:off x="6889873" y="2677891"/>
            <a:ext cx="91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성능 향상</a:t>
            </a:r>
          </a:p>
        </p:txBody>
      </p:sp>
      <p:sp>
        <p:nvSpPr>
          <p:cNvPr id="8235" name="TextBox 8234">
            <a:extLst>
              <a:ext uri="{FF2B5EF4-FFF2-40B4-BE49-F238E27FC236}">
                <a16:creationId xmlns:a16="http://schemas.microsoft.com/office/drawing/2014/main" id="{469986D1-BFD9-BA04-7C68-F60846676807}"/>
              </a:ext>
            </a:extLst>
          </p:cNvPr>
          <p:cNvSpPr txBox="1"/>
          <p:nvPr/>
        </p:nvSpPr>
        <p:spPr>
          <a:xfrm>
            <a:off x="7938401" y="1846050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피부질환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–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피부상태 상관관계</a:t>
            </a:r>
          </a:p>
        </p:txBody>
      </p:sp>
    </p:spTree>
    <p:extLst>
      <p:ext uri="{BB962C8B-B14F-4D97-AF65-F5344CB8AC3E}">
        <p14:creationId xmlns:p14="http://schemas.microsoft.com/office/powerpoint/2010/main" val="428350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780BB9-49D0-E1C3-B550-37FFCC95843E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DF9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10235682" y="484797"/>
            <a:ext cx="138089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013876" y="486923"/>
            <a:ext cx="993382" cy="10698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03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249060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아이디어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87A6B-8E4C-6121-4EAB-88D90508E5B1}"/>
              </a:ext>
            </a:extLst>
          </p:cNvPr>
          <p:cNvSpPr txBox="1"/>
          <p:nvPr/>
        </p:nvSpPr>
        <p:spPr>
          <a:xfrm>
            <a:off x="673218" y="1605357"/>
            <a:ext cx="8135348" cy="404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 Why Not Webapp?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 보안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동일한 개체의 피부질환 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&amp; 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피부상태 데이터 지속적 수집</a:t>
            </a:r>
            <a:b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 상관관계 분석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 피부질환 진단 정확도 향상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 Why Android?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 높은 국내 안드로이드 점유율 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76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741C748-324C-7731-7FB3-92D98B3360F6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DF9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10235682" y="484797"/>
            <a:ext cx="138089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013876" y="486923"/>
            <a:ext cx="993382" cy="10698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03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249060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아이디어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E5B3B43-A25B-DA88-C7DC-F6D0AF9F7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0" y="1244525"/>
            <a:ext cx="6744593" cy="2015551"/>
          </a:xfrm>
          <a:prstGeom prst="rect">
            <a:avLst/>
          </a:prstGeom>
        </p:spPr>
      </p:pic>
      <p:pic>
        <p:nvPicPr>
          <p:cNvPr id="18" name="그림 17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CAAA500A-DB97-6886-AF08-85573DF9A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1" y="3389439"/>
            <a:ext cx="3806651" cy="3468561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6DD5EEE-8874-4538-34D4-6AC0A5C32FAE}"/>
              </a:ext>
            </a:extLst>
          </p:cNvPr>
          <p:cNvSpPr/>
          <p:nvPr/>
        </p:nvSpPr>
        <p:spPr>
          <a:xfrm>
            <a:off x="1808631" y="4609463"/>
            <a:ext cx="378691" cy="378691"/>
          </a:xfrm>
          <a:prstGeom prst="ellipse">
            <a:avLst/>
          </a:prstGeom>
          <a:noFill/>
          <a:ln w="44450">
            <a:solidFill>
              <a:srgbClr val="E058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567E02-DAA6-C93C-CC14-47F3565884B2}"/>
              </a:ext>
            </a:extLst>
          </p:cNvPr>
          <p:cNvSpPr txBox="1"/>
          <p:nvPr/>
        </p:nvSpPr>
        <p:spPr>
          <a:xfrm>
            <a:off x="5315262" y="3376529"/>
            <a:ext cx="6096000" cy="246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EDA9A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단순 이미지 분류 모델로는 한계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있음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 실제 피부과 의사를 대면한 것처럼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병변 이미지 외의 </a:t>
            </a:r>
            <a:r>
              <a:rPr lang="ko-KR" altLang="en-US" dirty="0">
                <a:highlight>
                  <a:srgbClr val="EDA9AC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다양한 정보 필요</a:t>
            </a:r>
            <a:endParaRPr lang="en-US" altLang="ko-KR" dirty="0">
              <a:highlight>
                <a:srgbClr val="EDA9AC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증상 등등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이미지 분류 모델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(CNN)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+ </a:t>
            </a:r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라벨링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 학습 모델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(MLP)</a:t>
            </a:r>
            <a:b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 진단 </a:t>
            </a:r>
            <a:r>
              <a:rPr lang="ko-KR" altLang="en-US" dirty="0">
                <a:highlight>
                  <a:srgbClr val="EDA9AC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정확도 향상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877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7F90B70-FB58-FEDA-1E6F-F270B5CFD835}"/>
              </a:ext>
            </a:extLst>
          </p:cNvPr>
          <p:cNvCxnSpPr>
            <a:cxnSpLocks/>
          </p:cNvCxnSpPr>
          <p:nvPr/>
        </p:nvCxnSpPr>
        <p:spPr>
          <a:xfrm>
            <a:off x="348629" y="543378"/>
            <a:ext cx="1145958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4D5CF2-D5F7-A239-7C61-9AB92780E3FC}"/>
              </a:ext>
            </a:extLst>
          </p:cNvPr>
          <p:cNvCxnSpPr>
            <a:cxnSpLocks/>
          </p:cNvCxnSpPr>
          <p:nvPr/>
        </p:nvCxnSpPr>
        <p:spPr>
          <a:xfrm>
            <a:off x="429208" y="6372678"/>
            <a:ext cx="1137923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152BA5-CF5A-CBAF-B0CA-B155F715B66A}"/>
              </a:ext>
            </a:extLst>
          </p:cNvPr>
          <p:cNvSpPr/>
          <p:nvPr/>
        </p:nvSpPr>
        <p:spPr>
          <a:xfrm>
            <a:off x="348629" y="543378"/>
            <a:ext cx="11459585" cy="2450091"/>
          </a:xfrm>
          <a:prstGeom prst="rect">
            <a:avLst/>
          </a:prstGeom>
          <a:solidFill>
            <a:srgbClr val="5143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0E8760D4-4AF1-CD66-8917-E4DBDE8F50AC}"/>
              </a:ext>
            </a:extLst>
          </p:cNvPr>
          <p:cNvGrpSpPr/>
          <p:nvPr/>
        </p:nvGrpSpPr>
        <p:grpSpPr>
          <a:xfrm rot="16200000">
            <a:off x="10523469" y="966922"/>
            <a:ext cx="840599" cy="864559"/>
            <a:chOff x="15455758" y="7443015"/>
            <a:chExt cx="1336675" cy="137477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D1EB5F0-D66B-90F5-FE37-6157433D598A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1C84FAE8-81BE-9926-2883-D86B6435D3F5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05BE138-F3A3-28EE-B3F1-56BC760CEECD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6BB5EEC-8C50-74FF-F61D-0F024EC2D4DA}"/>
              </a:ext>
            </a:extLst>
          </p:cNvPr>
          <p:cNvSpPr txBox="1"/>
          <p:nvPr/>
        </p:nvSpPr>
        <p:spPr>
          <a:xfrm>
            <a:off x="819200" y="1018227"/>
            <a:ext cx="3453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OUR THEME</a:t>
            </a:r>
            <a:endParaRPr lang="ko-KR" altLang="en-US" sz="44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728A0-3307-832F-7651-A40E5B6F3B80}"/>
              </a:ext>
            </a:extLst>
          </p:cNvPr>
          <p:cNvSpPr txBox="1"/>
          <p:nvPr/>
        </p:nvSpPr>
        <p:spPr>
          <a:xfrm>
            <a:off x="819200" y="1882996"/>
            <a:ext cx="9297738" cy="73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피부질환 이미지 및 피부상태 측정 데이터를 활용한 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소아청소년 특화 피부질환 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 진단 시스템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라벨링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데이터 분석과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앱을 통한 데이터 수집으로 진단 정확성 향상 및 </a:t>
            </a:r>
            <a:r>
              <a:rPr lang="ko-KR" altLang="en-US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건보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재정 고갈 문제 대응</a:t>
            </a:r>
            <a:endParaRPr lang="en-US" altLang="ko-KR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352D8C-D9F0-5B4F-67E9-D4F8F72A628F}"/>
              </a:ext>
            </a:extLst>
          </p:cNvPr>
          <p:cNvCxnSpPr>
            <a:cxnSpLocks/>
          </p:cNvCxnSpPr>
          <p:nvPr/>
        </p:nvCxnSpPr>
        <p:spPr>
          <a:xfrm>
            <a:off x="4023707" y="3306616"/>
            <a:ext cx="0" cy="2687221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18D3E3-138A-309C-D0B6-0DEA001BC899}"/>
              </a:ext>
            </a:extLst>
          </p:cNvPr>
          <p:cNvSpPr txBox="1"/>
          <p:nvPr/>
        </p:nvSpPr>
        <p:spPr>
          <a:xfrm>
            <a:off x="4353886" y="3306616"/>
            <a:ext cx="21775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14395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INDEX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322D0-0522-AAEB-3B41-980F6188F3E7}"/>
              </a:ext>
            </a:extLst>
          </p:cNvPr>
          <p:cNvSpPr txBox="1"/>
          <p:nvPr/>
        </p:nvSpPr>
        <p:spPr>
          <a:xfrm>
            <a:off x="4353886" y="3929795"/>
            <a:ext cx="3502489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문제 인식 절차 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02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문제 정의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03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아이디어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04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추후 수정 계획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05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기대효과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11" name="그림 10" descr="예술, 만화 영화이(가) 표시된 사진&#10;&#10;중간 신뢰도로 자동 생성된 설명">
            <a:extLst>
              <a:ext uri="{FF2B5EF4-FFF2-40B4-BE49-F238E27FC236}">
                <a16:creationId xmlns:a16="http://schemas.microsoft.com/office/drawing/2014/main" id="{78A4B453-5B79-C3CE-802B-55195D21A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838" y="4412273"/>
            <a:ext cx="1639450" cy="1639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6CA2F7-5A20-E69E-4B31-7863D726679F}"/>
              </a:ext>
            </a:extLst>
          </p:cNvPr>
          <p:cNvSpPr txBox="1"/>
          <p:nvPr/>
        </p:nvSpPr>
        <p:spPr>
          <a:xfrm>
            <a:off x="429209" y="3314424"/>
            <a:ext cx="21775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14395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MEMBERS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3DB513F-7DEC-6A98-FE7C-523851CF9FDC}"/>
              </a:ext>
            </a:extLst>
          </p:cNvPr>
          <p:cNvCxnSpPr>
            <a:cxnSpLocks/>
          </p:cNvCxnSpPr>
          <p:nvPr/>
        </p:nvCxnSpPr>
        <p:spPr>
          <a:xfrm>
            <a:off x="8094964" y="3306616"/>
            <a:ext cx="0" cy="2687221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4BBF74-C91F-2667-ECE5-7F5F1C344E02}"/>
              </a:ext>
            </a:extLst>
          </p:cNvPr>
          <p:cNvSpPr txBox="1"/>
          <p:nvPr/>
        </p:nvSpPr>
        <p:spPr>
          <a:xfrm>
            <a:off x="429208" y="3937604"/>
            <a:ext cx="3383072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서재오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인공지능학부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 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팀장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임한빈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인공지능학부 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3 (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발표자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최재원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인공지능학부 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29053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69D1A0-95DC-80B1-B585-4BEF70BB72AD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DF9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10235682" y="484797"/>
            <a:ext cx="138089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013876" y="486923"/>
            <a:ext cx="993382" cy="10698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03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249060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아이디어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다채로움, 디자인이(가) 표시된 사진&#10;&#10;자동 생성된 설명">
            <a:extLst>
              <a:ext uri="{FF2B5EF4-FFF2-40B4-BE49-F238E27FC236}">
                <a16:creationId xmlns:a16="http://schemas.microsoft.com/office/drawing/2014/main" id="{4CB5AB32-9B80-C4D5-17F5-3B0166BA4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447" y="1381104"/>
            <a:ext cx="7762746" cy="5178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0DA48A-8EA1-6E70-0A06-1D65541C4DD1}"/>
              </a:ext>
            </a:extLst>
          </p:cNvPr>
          <p:cNvSpPr txBox="1"/>
          <p:nvPr/>
        </p:nvSpPr>
        <p:spPr>
          <a:xfrm>
            <a:off x="228807" y="1381104"/>
            <a:ext cx="3617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가설에 대한 근거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2B282-D32B-90CF-A330-063E4165C4F5}"/>
              </a:ext>
            </a:extLst>
          </p:cNvPr>
          <p:cNvSpPr txBox="1"/>
          <p:nvPr/>
        </p:nvSpPr>
        <p:spPr>
          <a:xfrm>
            <a:off x="228807" y="2011171"/>
            <a:ext cx="6096000" cy="2059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피부질환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–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증상 관계 시각화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오프라인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안심존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소아청소년 피부질환 이미지 데이터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피부질환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–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피부상태 사이의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의미 있는 특성 탐색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·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연구 </a:t>
            </a:r>
          </a:p>
        </p:txBody>
      </p:sp>
    </p:spTree>
    <p:extLst>
      <p:ext uri="{BB962C8B-B14F-4D97-AF65-F5344CB8AC3E}">
        <p14:creationId xmlns:p14="http://schemas.microsoft.com/office/powerpoint/2010/main" val="220475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69D1A0-95DC-80B1-B585-4BEF70BB72AD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DF9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10235682" y="484797"/>
            <a:ext cx="138089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013876" y="486923"/>
            <a:ext cx="993382" cy="10698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03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249060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아이디어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DA48A-8EA1-6E70-0A06-1D65541C4DD1}"/>
              </a:ext>
            </a:extLst>
          </p:cNvPr>
          <p:cNvSpPr txBox="1"/>
          <p:nvPr/>
        </p:nvSpPr>
        <p:spPr>
          <a:xfrm>
            <a:off x="228807" y="1381104"/>
            <a:ext cx="3617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가설에 대한 근거</a:t>
            </a:r>
          </a:p>
        </p:txBody>
      </p:sp>
      <p:pic>
        <p:nvPicPr>
          <p:cNvPr id="14" name="그림 13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5A5853F3-0328-EBBD-81EE-E94B0224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66" y="1842769"/>
            <a:ext cx="9144793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95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69D1A0-95DC-80B1-B585-4BEF70BB72AD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DF9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10235682" y="484797"/>
            <a:ext cx="138089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013876" y="486923"/>
            <a:ext cx="993382" cy="10698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03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249060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아이디어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DA48A-8EA1-6E70-0A06-1D65541C4DD1}"/>
              </a:ext>
            </a:extLst>
          </p:cNvPr>
          <p:cNvSpPr txBox="1"/>
          <p:nvPr/>
        </p:nvSpPr>
        <p:spPr>
          <a:xfrm>
            <a:off x="228807" y="1381104"/>
            <a:ext cx="3617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가설에 대한 근거</a:t>
            </a:r>
          </a:p>
        </p:txBody>
      </p:sp>
      <p:pic>
        <p:nvPicPr>
          <p:cNvPr id="10" name="그림 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39902E00-3422-925D-92E4-17C0F5C5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515" y="1503597"/>
            <a:ext cx="7791363" cy="51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0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69D1A0-95DC-80B1-B585-4BEF70BB72AD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DF9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10235682" y="484797"/>
            <a:ext cx="138089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013876" y="486923"/>
            <a:ext cx="993382" cy="10698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03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249060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아이디어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DA48A-8EA1-6E70-0A06-1D65541C4DD1}"/>
              </a:ext>
            </a:extLst>
          </p:cNvPr>
          <p:cNvSpPr txBox="1"/>
          <p:nvPr/>
        </p:nvSpPr>
        <p:spPr>
          <a:xfrm>
            <a:off x="228807" y="1381104"/>
            <a:ext cx="3617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가설에 대한 근거</a:t>
            </a:r>
          </a:p>
        </p:txBody>
      </p:sp>
      <p:pic>
        <p:nvPicPr>
          <p:cNvPr id="14" name="그림 13" descr="도표, 그래프, 라인, 종이접기이(가) 표시된 사진&#10;&#10;자동 생성된 설명">
            <a:extLst>
              <a:ext uri="{FF2B5EF4-FFF2-40B4-BE49-F238E27FC236}">
                <a16:creationId xmlns:a16="http://schemas.microsoft.com/office/drawing/2014/main" id="{0296B5C6-76B6-56A9-A1EF-D7ECF1FC1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69" y="1503597"/>
            <a:ext cx="8096190" cy="51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59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346EC-2D13-0D1D-D2D0-DFF87C8AF4B8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EDA9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 flipV="1">
            <a:off x="10855874" y="484797"/>
            <a:ext cx="760698" cy="12824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9013876" y="486923"/>
            <a:ext cx="1695383" cy="10453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04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928733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추후 수정 계획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스크린샷, 디자인, 예술이(가) 표시된 사진&#10;&#10;자동 생성된 설명">
            <a:extLst>
              <a:ext uri="{FF2B5EF4-FFF2-40B4-BE49-F238E27FC236}">
                <a16:creationId xmlns:a16="http://schemas.microsoft.com/office/drawing/2014/main" id="{F97DF24B-B4E0-4FE1-1316-8805A1826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47" y="4571170"/>
            <a:ext cx="1553713" cy="15537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AFC48E-670F-9085-C2F5-5B9B22B7D78C}"/>
              </a:ext>
            </a:extLst>
          </p:cNvPr>
          <p:cNvSpPr txBox="1"/>
          <p:nvPr/>
        </p:nvSpPr>
        <p:spPr>
          <a:xfrm>
            <a:off x="3837494" y="1310866"/>
            <a:ext cx="34262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highlight>
                  <a:srgbClr val="EDA9AC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어플리케이션 유지</a:t>
            </a:r>
            <a:r>
              <a:rPr lang="en-US" altLang="ko-KR" sz="2200" dirty="0">
                <a:highlight>
                  <a:srgbClr val="EDA9AC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·</a:t>
            </a:r>
            <a:r>
              <a:rPr lang="ko-KR" altLang="en-US" sz="2200" dirty="0">
                <a:highlight>
                  <a:srgbClr val="EDA9AC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</a:t>
            </a:r>
            <a:endParaRPr lang="en-US" altLang="ko-KR" sz="2200" dirty="0">
              <a:highlight>
                <a:srgbClr val="EDA9AC"/>
              </a:highligh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5F0511A-7C47-06E2-E24F-BDD86EEE914D}"/>
              </a:ext>
            </a:extLst>
          </p:cNvPr>
          <p:cNvCxnSpPr>
            <a:cxnSpLocks/>
          </p:cNvCxnSpPr>
          <p:nvPr/>
        </p:nvCxnSpPr>
        <p:spPr>
          <a:xfrm>
            <a:off x="3533426" y="1486257"/>
            <a:ext cx="0" cy="467600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6088294-DAFD-6C76-A698-9950D1469C2E}"/>
              </a:ext>
            </a:extLst>
          </p:cNvPr>
          <p:cNvCxnSpPr>
            <a:cxnSpLocks/>
          </p:cNvCxnSpPr>
          <p:nvPr/>
        </p:nvCxnSpPr>
        <p:spPr>
          <a:xfrm>
            <a:off x="8188897" y="1587911"/>
            <a:ext cx="0" cy="467600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57092D-73D9-F9EE-05AD-AABFCB114405}"/>
              </a:ext>
            </a:extLst>
          </p:cNvPr>
          <p:cNvSpPr txBox="1"/>
          <p:nvPr/>
        </p:nvSpPr>
        <p:spPr>
          <a:xfrm>
            <a:off x="234405" y="1310866"/>
            <a:ext cx="34262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highlight>
                  <a:srgbClr val="EDA9AC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및 모델링</a:t>
            </a:r>
            <a:endParaRPr lang="en-US" altLang="ko-KR" sz="2200" dirty="0">
              <a:highlight>
                <a:srgbClr val="EDA9AC"/>
              </a:highligh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05A875-118D-FD78-3536-B6DB8BB90FD9}"/>
              </a:ext>
            </a:extLst>
          </p:cNvPr>
          <p:cNvSpPr txBox="1"/>
          <p:nvPr/>
        </p:nvSpPr>
        <p:spPr>
          <a:xfrm>
            <a:off x="8393650" y="1310866"/>
            <a:ext cx="34262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highlight>
                  <a:srgbClr val="EDA9AC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수익화 모델 </a:t>
            </a:r>
            <a:r>
              <a:rPr lang="en-US" altLang="ko-KR" sz="2200" dirty="0">
                <a:highlight>
                  <a:srgbClr val="EDA9AC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2200" dirty="0">
                <a:highlight>
                  <a:srgbClr val="EDA9AC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지속 가능성</a:t>
            </a:r>
            <a:r>
              <a:rPr lang="en-US" altLang="ko-KR" sz="2200" dirty="0">
                <a:highlight>
                  <a:srgbClr val="EDA9AC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6501E7-7D61-668F-5DE8-6B75DDD3056F}"/>
              </a:ext>
            </a:extLst>
          </p:cNvPr>
          <p:cNvSpPr txBox="1"/>
          <p:nvPr/>
        </p:nvSpPr>
        <p:spPr>
          <a:xfrm>
            <a:off x="220598" y="1866975"/>
            <a:ext cx="3426229" cy="17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AI Hub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소아청소년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피부질환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라벨링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 분석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피부질환 진단 </a:t>
            </a:r>
            <a:r>
              <a:rPr lang="en-US" altLang="ko-KR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및 학습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28B231-1544-9375-4179-060D73654F25}"/>
              </a:ext>
            </a:extLst>
          </p:cNvPr>
          <p:cNvSpPr txBox="1"/>
          <p:nvPr/>
        </p:nvSpPr>
        <p:spPr>
          <a:xfrm>
            <a:off x="3738179" y="1874921"/>
            <a:ext cx="4456997" cy="25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UI/UX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보완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마이페이지 구현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 히스토리 조회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개인 데이터 시각화 제공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ChatGPT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활용한 케어 보완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(Fine-Tuning &amp;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프롬프팅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&amp;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답변 가공 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E24B35-9879-03CB-F66D-C8195A558251}"/>
              </a:ext>
            </a:extLst>
          </p:cNvPr>
          <p:cNvSpPr txBox="1"/>
          <p:nvPr/>
        </p:nvSpPr>
        <p:spPr>
          <a:xfrm>
            <a:off x="8393650" y="1866975"/>
            <a:ext cx="3420738" cy="2520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피부상태 리포트 제공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피부상태 측정 히스토리 기반으로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구체적인 추이 분석 및</a:t>
            </a:r>
            <a:br>
              <a:rPr lang="en-US" altLang="ko-KR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케어 방향성 제시</a:t>
            </a:r>
            <a:br>
              <a:rPr lang="en-US" altLang="ko-KR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br>
              <a:rPr lang="en-US" altLang="ko-KR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 종합점수는 무료 제공하되</a:t>
            </a:r>
            <a:r>
              <a:rPr lang="en-US" altLang="ko-KR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br>
              <a:rPr lang="en-US" altLang="ko-KR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</a:t>
            </a:r>
            <a:r>
              <a:rPr lang="ko-KR" altLang="en-US" sz="17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부위별 세부 측정값부터 유료화</a:t>
            </a:r>
            <a:endParaRPr lang="en-US" altLang="ko-KR" sz="17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38" name="그림 37" descr="스크린샷, 그래픽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7DE1827C-F447-CAF3-0300-2F147E4FC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164" y="4513080"/>
            <a:ext cx="1553710" cy="1553710"/>
          </a:xfrm>
          <a:prstGeom prst="rect">
            <a:avLst/>
          </a:prstGeom>
        </p:spPr>
      </p:pic>
      <p:pic>
        <p:nvPicPr>
          <p:cNvPr id="40" name="그림 39" descr="클립아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6723C4EC-9D11-F2B3-1DD6-B3B6FA870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24" y="4638884"/>
            <a:ext cx="1418288" cy="14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타원 35">
            <a:extLst>
              <a:ext uri="{FF2B5EF4-FFF2-40B4-BE49-F238E27FC236}">
                <a16:creationId xmlns:a16="http://schemas.microsoft.com/office/drawing/2014/main" id="{9DF1675F-B692-7DD0-3A13-5C79839128D3}"/>
              </a:ext>
            </a:extLst>
          </p:cNvPr>
          <p:cNvSpPr/>
          <p:nvPr/>
        </p:nvSpPr>
        <p:spPr>
          <a:xfrm>
            <a:off x="3999498" y="1306104"/>
            <a:ext cx="2937164" cy="2937164"/>
          </a:xfrm>
          <a:prstGeom prst="ellipse">
            <a:avLst/>
          </a:prstGeom>
          <a:solidFill>
            <a:srgbClr val="94A3CE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346EC-2D13-0D1D-D2D0-DFF87C8AF4B8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57B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 flipV="1">
            <a:off x="10855874" y="484797"/>
            <a:ext cx="760698" cy="12824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9013876" y="486923"/>
            <a:ext cx="1695383" cy="10453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05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2387192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직접적인 기대효과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C1B933-96A8-B3B2-156F-90D63219828B}"/>
              </a:ext>
            </a:extLst>
          </p:cNvPr>
          <p:cNvGrpSpPr/>
          <p:nvPr/>
        </p:nvGrpSpPr>
        <p:grpSpPr>
          <a:xfrm>
            <a:off x="1815698" y="3764791"/>
            <a:ext cx="1187770" cy="1187770"/>
            <a:chOff x="8951864" y="3477238"/>
            <a:chExt cx="1187770" cy="118777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18BDDFB-139A-C9B8-A9F0-3E2A91216096}"/>
                </a:ext>
              </a:extLst>
            </p:cNvPr>
            <p:cNvGrpSpPr/>
            <p:nvPr/>
          </p:nvGrpSpPr>
          <p:grpSpPr>
            <a:xfrm>
              <a:off x="8951864" y="3477238"/>
              <a:ext cx="1187770" cy="1187770"/>
              <a:chOff x="1960531" y="3082633"/>
              <a:chExt cx="969281" cy="969281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0DBA6D8A-F0E7-D835-9AE0-93B718CAA15E}"/>
                  </a:ext>
                </a:extLst>
              </p:cNvPr>
              <p:cNvSpPr/>
              <p:nvPr/>
            </p:nvSpPr>
            <p:spPr>
              <a:xfrm>
                <a:off x="1960531" y="3082633"/>
                <a:ext cx="969281" cy="96928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51438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BE00171-1641-7AB2-9634-329D6731D0DE}"/>
                  </a:ext>
                </a:extLst>
              </p:cNvPr>
              <p:cNvSpPr/>
              <p:nvPr/>
            </p:nvSpPr>
            <p:spPr>
              <a:xfrm>
                <a:off x="2017405" y="3139507"/>
                <a:ext cx="855532" cy="855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514385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 descr="스크린샷, 클립아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565AD101-A68C-2FF3-C7DF-BAF8A434B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0149" y="3586264"/>
              <a:ext cx="871198" cy="87119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2B5063-3298-03B1-1B33-69C0F890B1F4}"/>
              </a:ext>
            </a:extLst>
          </p:cNvPr>
          <p:cNvSpPr txBox="1"/>
          <p:nvPr/>
        </p:nvSpPr>
        <p:spPr>
          <a:xfrm>
            <a:off x="6522399" y="5036651"/>
            <a:ext cx="4161717" cy="81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dirty="0">
                <a:highlight>
                  <a:srgbClr val="EDA9A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심각한 질환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 경우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pPr algn="ctr">
              <a:lnSpc>
                <a:spcPct val="110000"/>
              </a:lnSpc>
            </a:pP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병원 내원 권고 및 정밀 검사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필요성 강조</a:t>
            </a:r>
          </a:p>
        </p:txBody>
      </p:sp>
      <p:pic>
        <p:nvPicPr>
          <p:cNvPr id="29" name="그림 28" descr="그래픽, 원, 상징, 클립아트이(가) 표시된 사진&#10;&#10;자동 생성된 설명">
            <a:extLst>
              <a:ext uri="{FF2B5EF4-FFF2-40B4-BE49-F238E27FC236}">
                <a16:creationId xmlns:a16="http://schemas.microsoft.com/office/drawing/2014/main" id="{0B8EAD81-313F-9CB6-CB38-ACA9E2C2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33" y="1846616"/>
            <a:ext cx="1015694" cy="10156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2B973E1-E59E-A6D8-0622-CAFF354615BE}"/>
              </a:ext>
            </a:extLst>
          </p:cNvPr>
          <p:cNvSpPr txBox="1"/>
          <p:nvPr/>
        </p:nvSpPr>
        <p:spPr>
          <a:xfrm>
            <a:off x="3597082" y="3046001"/>
            <a:ext cx="37419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 진단 시스템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으로서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의료 접근성 증진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2836B1-B81D-A260-9C36-35744286CE93}"/>
              </a:ext>
            </a:extLst>
          </p:cNvPr>
          <p:cNvSpPr txBox="1"/>
          <p:nvPr/>
        </p:nvSpPr>
        <p:spPr>
          <a:xfrm>
            <a:off x="919510" y="5065056"/>
            <a:ext cx="2980143" cy="11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dirty="0">
                <a:highlight>
                  <a:srgbClr val="88D6D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경미한 질환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 경우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pPr algn="ctr">
              <a:lnSpc>
                <a:spcPct val="110000"/>
              </a:lnSpc>
            </a:pP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Care AI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제안하는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처치 방법으로 해결 가능</a:t>
            </a:r>
            <a:endParaRPr lang="ko-KR" altLang="en-US" sz="2000" dirty="0"/>
          </a:p>
        </p:txBody>
      </p:sp>
      <p:pic>
        <p:nvPicPr>
          <p:cNvPr id="35" name="그림 34" descr="스크린샷, 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9EF16CBB-399D-6B28-7634-347A75BEA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72" y="3727849"/>
            <a:ext cx="1187768" cy="1187768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7C6A123-8EB7-3509-92C9-6A1B6C552D52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2409584" y="2774343"/>
            <a:ext cx="1589917" cy="99044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245E967-C87B-68D3-054B-971534F4A123}"/>
              </a:ext>
            </a:extLst>
          </p:cNvPr>
          <p:cNvCxnSpPr>
            <a:cxnSpLocks/>
            <a:stCxn id="35" idx="0"/>
            <a:endCxn id="36" idx="6"/>
          </p:cNvCxnSpPr>
          <p:nvPr/>
        </p:nvCxnSpPr>
        <p:spPr>
          <a:xfrm rot="16200000" flipV="1">
            <a:off x="7293378" y="2417971"/>
            <a:ext cx="953163" cy="166659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42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346EC-2D13-0D1D-D2D0-DFF87C8AF4B8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rgbClr val="57B7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8652" y="5625111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 flipV="1">
            <a:off x="10855874" y="484797"/>
            <a:ext cx="760698" cy="12824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9013876" y="486923"/>
            <a:ext cx="1695383" cy="10453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05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2387192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간접적인 기대효과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467CF-D7C0-11C9-2119-47EF87577815}"/>
              </a:ext>
            </a:extLst>
          </p:cNvPr>
          <p:cNvSpPr txBox="1"/>
          <p:nvPr/>
        </p:nvSpPr>
        <p:spPr>
          <a:xfrm>
            <a:off x="2628669" y="1445047"/>
            <a:ext cx="5705408" cy="10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비의료인이 피부질환 간편 검사 및 진단 가능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→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건보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재정 이슈로 인한 의료비 부담 문제 예방 및 완화</a:t>
            </a:r>
          </a:p>
        </p:txBody>
      </p:sp>
      <p:pic>
        <p:nvPicPr>
          <p:cNvPr id="16" name="그림 15" descr="클립아트, 만화 영화, 일러스트레이션, 그림이(가) 표시된 사진&#10;&#10;자동 생성된 설명">
            <a:extLst>
              <a:ext uri="{FF2B5EF4-FFF2-40B4-BE49-F238E27FC236}">
                <a16:creationId xmlns:a16="http://schemas.microsoft.com/office/drawing/2014/main" id="{983A3452-FB0F-6CDD-537B-843FBE784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767" y="2692316"/>
            <a:ext cx="1957805" cy="1957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B5775B-70AF-6842-9520-C1FAADED2A82}"/>
              </a:ext>
            </a:extLst>
          </p:cNvPr>
          <p:cNvSpPr txBox="1"/>
          <p:nvPr/>
        </p:nvSpPr>
        <p:spPr>
          <a:xfrm>
            <a:off x="4045527" y="3171016"/>
            <a:ext cx="4977585" cy="105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메디컬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에스테틱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연구 촉진</a:t>
            </a:r>
            <a:b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 시장 규모 확대</a:t>
            </a:r>
          </a:p>
        </p:txBody>
      </p:sp>
      <p:pic>
        <p:nvPicPr>
          <p:cNvPr id="30" name="그림 29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05409095-837E-F81B-1F2F-143588E52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0" y="1225494"/>
            <a:ext cx="1659323" cy="16593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AB09E0C-D527-23B2-DE50-CF584D42B671}"/>
              </a:ext>
            </a:extLst>
          </p:cNvPr>
          <p:cNvSpPr txBox="1"/>
          <p:nvPr/>
        </p:nvSpPr>
        <p:spPr>
          <a:xfrm>
            <a:off x="2690983" y="4763354"/>
            <a:ext cx="6857961" cy="151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의료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DB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구축</a:t>
            </a:r>
            <a:b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 의학 발전 기여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(ex: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유전학적인 연관성 발견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정부에게 데이터 제공 → 지역별 의료 인프라 관리</a:t>
            </a:r>
          </a:p>
        </p:txBody>
      </p:sp>
      <p:pic>
        <p:nvPicPr>
          <p:cNvPr id="38" name="그림 37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9FE3F27E-9AC8-7B20-B0C1-AB169134C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9" y="4561106"/>
            <a:ext cx="1659323" cy="165932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B7177F7-A13E-A65F-289B-929EFBBC5577}"/>
              </a:ext>
            </a:extLst>
          </p:cNvPr>
          <p:cNvCxnSpPr>
            <a:cxnSpLocks/>
          </p:cNvCxnSpPr>
          <p:nvPr/>
        </p:nvCxnSpPr>
        <p:spPr>
          <a:xfrm flipH="1">
            <a:off x="3318733" y="4512057"/>
            <a:ext cx="4715872" cy="1652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2E1C236-CB8C-6FC3-4930-453EB4A0B4A6}"/>
              </a:ext>
            </a:extLst>
          </p:cNvPr>
          <p:cNvCxnSpPr>
            <a:cxnSpLocks/>
          </p:cNvCxnSpPr>
          <p:nvPr/>
        </p:nvCxnSpPr>
        <p:spPr>
          <a:xfrm flipH="1">
            <a:off x="3318733" y="2868290"/>
            <a:ext cx="4715872" cy="1652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1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7B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7F90B70-FB58-FEDA-1E6F-F270B5CFD835}"/>
              </a:ext>
            </a:extLst>
          </p:cNvPr>
          <p:cNvCxnSpPr>
            <a:cxnSpLocks/>
          </p:cNvCxnSpPr>
          <p:nvPr/>
        </p:nvCxnSpPr>
        <p:spPr>
          <a:xfrm>
            <a:off x="495753" y="543378"/>
            <a:ext cx="1120094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4D5CF2-D5F7-A239-7C61-9AB92780E3FC}"/>
              </a:ext>
            </a:extLst>
          </p:cNvPr>
          <p:cNvCxnSpPr>
            <a:cxnSpLocks/>
          </p:cNvCxnSpPr>
          <p:nvPr/>
        </p:nvCxnSpPr>
        <p:spPr>
          <a:xfrm>
            <a:off x="495526" y="6372678"/>
            <a:ext cx="1120094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9EA987-FECE-D166-8085-378703A3040A}"/>
              </a:ext>
            </a:extLst>
          </p:cNvPr>
          <p:cNvSpPr txBox="1"/>
          <p:nvPr/>
        </p:nvSpPr>
        <p:spPr>
          <a:xfrm>
            <a:off x="4014262" y="2128324"/>
            <a:ext cx="36792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600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Q&amp;A</a:t>
            </a:r>
            <a:endParaRPr lang="ko-KR" altLang="en-US" sz="11500" spc="600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19CC4-58EE-8C1F-4711-7E8E968DD78B}"/>
              </a:ext>
            </a:extLst>
          </p:cNvPr>
          <p:cNvSpPr txBox="1"/>
          <p:nvPr/>
        </p:nvSpPr>
        <p:spPr>
          <a:xfrm>
            <a:off x="4137693" y="1430359"/>
            <a:ext cx="3432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8" name="object 5">
            <a:extLst>
              <a:ext uri="{FF2B5EF4-FFF2-40B4-BE49-F238E27FC236}">
                <a16:creationId xmlns:a16="http://schemas.microsoft.com/office/drawing/2014/main" id="{B409CAEB-8D7B-425A-93D8-DE5D9A98D693}"/>
              </a:ext>
            </a:extLst>
          </p:cNvPr>
          <p:cNvGrpSpPr/>
          <p:nvPr/>
        </p:nvGrpSpPr>
        <p:grpSpPr>
          <a:xfrm>
            <a:off x="10855874" y="5042128"/>
            <a:ext cx="840599" cy="864559"/>
            <a:chOff x="15455758" y="7443015"/>
            <a:chExt cx="1336675" cy="1374775"/>
          </a:xfrm>
        </p:grpSpPr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3E921EDF-31DC-6310-1ED3-C8FD5AF00977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C655A187-F2D8-B64C-832D-F1FC1AEBAA17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F5C22B9C-B407-ED04-B188-FEEDB2C1CED5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4F25D0-699A-02AC-ADB7-1C95CE7EDA7A}"/>
              </a:ext>
            </a:extLst>
          </p:cNvPr>
          <p:cNvSpPr txBox="1"/>
          <p:nvPr/>
        </p:nvSpPr>
        <p:spPr>
          <a:xfrm>
            <a:off x="3545383" y="4673693"/>
            <a:ext cx="46169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Team NOTT</a:t>
            </a:r>
            <a:endParaRPr lang="ko-KR" altLang="en-US" sz="6000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3596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22F1BA39-4F8E-F8B3-7DC2-B5F51DB18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16" y="1056833"/>
            <a:ext cx="8525824" cy="4590828"/>
          </a:xfrm>
          <a:prstGeom prst="rect">
            <a:avLst/>
          </a:prstGeom>
        </p:spPr>
      </p:pic>
      <p:grpSp>
        <p:nvGrpSpPr>
          <p:cNvPr id="10" name="object 5">
            <a:extLst>
              <a:ext uri="{FF2B5EF4-FFF2-40B4-BE49-F238E27FC236}">
                <a16:creationId xmlns:a16="http://schemas.microsoft.com/office/drawing/2014/main" id="{B06F973B-CC2B-CC5A-F43F-B16818874EFA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C37123C5-7115-6C4B-FD03-730DC88A7C59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C856795D-8F7E-53A7-7717-E1A1BAA16EF3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29DE0E86-9779-BA58-9A45-BDB9A4AC1A4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5AEAF4E-4234-9FFB-BE7C-8FC269862B3F}"/>
              </a:ext>
            </a:extLst>
          </p:cNvPr>
          <p:cNvSpPr/>
          <p:nvPr/>
        </p:nvSpPr>
        <p:spPr>
          <a:xfrm>
            <a:off x="1370915" y="1741200"/>
            <a:ext cx="8516195" cy="439349"/>
          </a:xfrm>
          <a:prstGeom prst="rect">
            <a:avLst/>
          </a:prstGeom>
          <a:noFill/>
          <a:ln w="44450">
            <a:solidFill>
              <a:srgbClr val="E058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88A969-3FA3-5C1C-2AFE-6A5E2DB28407}"/>
              </a:ext>
            </a:extLst>
          </p:cNvPr>
          <p:cNvSpPr txBox="1"/>
          <p:nvPr/>
        </p:nvSpPr>
        <p:spPr>
          <a:xfrm>
            <a:off x="1776605" y="5825063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통계청 지표누리</a:t>
            </a:r>
          </a:p>
        </p:txBody>
      </p:sp>
    </p:spTree>
    <p:extLst>
      <p:ext uri="{BB962C8B-B14F-4D97-AF65-F5344CB8AC3E}">
        <p14:creationId xmlns:p14="http://schemas.microsoft.com/office/powerpoint/2010/main" val="125071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5">
            <a:extLst>
              <a:ext uri="{FF2B5EF4-FFF2-40B4-BE49-F238E27FC236}">
                <a16:creationId xmlns:a16="http://schemas.microsoft.com/office/drawing/2014/main" id="{B06F973B-CC2B-CC5A-F43F-B16818874EFA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C37123C5-7115-6C4B-FD03-730DC88A7C59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C856795D-8F7E-53A7-7717-E1A1BAA16EF3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29DE0E86-9779-BA58-9A45-BDB9A4AC1A4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388A969-3FA3-5C1C-2AFE-6A5E2DB28407}"/>
              </a:ext>
            </a:extLst>
          </p:cNvPr>
          <p:cNvSpPr txBox="1"/>
          <p:nvPr/>
        </p:nvSpPr>
        <p:spPr>
          <a:xfrm>
            <a:off x="973041" y="5740398"/>
            <a:ext cx="5243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건강보험심사평가원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_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의료행위별 성별 연령군별 건강보험 진료 통계</a:t>
            </a:r>
          </a:p>
        </p:txBody>
      </p:sp>
      <p:pic>
        <p:nvPicPr>
          <p:cNvPr id="36" name="그림 35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CDE52AAC-DD90-2F95-5BF1-4EF493CFD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23" y="1117602"/>
            <a:ext cx="8922019" cy="43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3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BE5E5BD-13AA-751F-3A81-4BB1E7577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9" y="982173"/>
            <a:ext cx="6560931" cy="454277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346EC-2D13-0D1D-D2D0-DFF87C8AF4B8}"/>
              </a:ext>
            </a:extLst>
          </p:cNvPr>
          <p:cNvSpPr/>
          <p:nvPr/>
        </p:nvSpPr>
        <p:spPr>
          <a:xfrm>
            <a:off x="0" y="0"/>
            <a:ext cx="12192000" cy="1094081"/>
          </a:xfrm>
          <a:prstGeom prst="rect">
            <a:avLst/>
          </a:prstGeom>
          <a:solidFill>
            <a:srgbClr val="847B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8603256" y="484797"/>
            <a:ext cx="3013316" cy="0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01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928733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인식 절차</a:t>
            </a:r>
          </a:p>
        </p:txBody>
      </p:sp>
      <p:pic>
        <p:nvPicPr>
          <p:cNvPr id="3" name="그림 2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EC3071E-60B2-F15C-3168-EF8EBE622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5703">
            <a:off x="8380620" y="5308033"/>
            <a:ext cx="1061830" cy="10618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462E97-CE1E-ED19-DB44-CBA5D815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831" b="26448"/>
          <a:stretch/>
        </p:blipFill>
        <p:spPr>
          <a:xfrm>
            <a:off x="7194404" y="2418989"/>
            <a:ext cx="3355461" cy="14871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DDD9E7-8811-DCB8-BFCC-48FC32EC86EC}"/>
              </a:ext>
            </a:extLst>
          </p:cNvPr>
          <p:cNvSpPr txBox="1"/>
          <p:nvPr/>
        </p:nvSpPr>
        <p:spPr>
          <a:xfrm>
            <a:off x="6638180" y="6490569"/>
            <a:ext cx="4573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황정환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“</a:t>
            </a:r>
            <a:r>
              <a:rPr lang="ko-KR" altLang="en-US" sz="14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건보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재정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4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년 뒤 고갈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”,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한국경제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2024.01.29. </a:t>
            </a:r>
            <a:endParaRPr lang="ko-KR" altLang="en-US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16" name="그림 1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8E7C49D-1998-243F-460A-277AFF669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44"/>
          <a:stretch/>
        </p:blipFill>
        <p:spPr>
          <a:xfrm>
            <a:off x="506943" y="2024481"/>
            <a:ext cx="5078634" cy="2809037"/>
          </a:xfrm>
          <a:prstGeom prst="rect">
            <a:avLst/>
          </a:prstGeom>
        </p:spPr>
      </p:pic>
      <p:pic>
        <p:nvPicPr>
          <p:cNvPr id="19" name="그림 1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222B206-9038-6FB0-B52C-505B5405B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4" r="36212" b="67216"/>
          <a:stretch/>
        </p:blipFill>
        <p:spPr>
          <a:xfrm>
            <a:off x="510778" y="4834001"/>
            <a:ext cx="3988348" cy="131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3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5">
            <a:extLst>
              <a:ext uri="{FF2B5EF4-FFF2-40B4-BE49-F238E27FC236}">
                <a16:creationId xmlns:a16="http://schemas.microsoft.com/office/drawing/2014/main" id="{B06F973B-CC2B-CC5A-F43F-B16818874EFA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C37123C5-7115-6C4B-FD03-730DC88A7C59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C856795D-8F7E-53A7-7717-E1A1BAA16EF3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29DE0E86-9779-BA58-9A45-BDB9A4AC1A4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39253BC-0F55-1A50-9598-C80FDE973A1C}"/>
              </a:ext>
            </a:extLst>
          </p:cNvPr>
          <p:cNvSpPr txBox="1"/>
          <p:nvPr/>
        </p:nvSpPr>
        <p:spPr>
          <a:xfrm>
            <a:off x="1174334" y="6053185"/>
            <a:ext cx="6740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 </a:t>
            </a:r>
            <a:r>
              <a:rPr lang="ko-KR" altLang="en-US" sz="16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사용</a:t>
            </a:r>
            <a:r>
              <a:rPr lang="en-US" altLang="ko-KR" sz="16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ko-KR" altLang="en-US" sz="16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통계 출처 </a:t>
            </a:r>
            <a:r>
              <a:rPr lang="en-US" altLang="ko-KR" sz="16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HIRA </a:t>
            </a:r>
            <a:r>
              <a:rPr lang="ko-KR" altLang="en-US" sz="16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빅데이터개방포털</a:t>
            </a:r>
            <a:r>
              <a:rPr lang="ko-KR" altLang="en-US" sz="16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건강보험 진료 통계 </a:t>
            </a:r>
            <a:r>
              <a:rPr lang="en-US" altLang="ko-KR" sz="16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 </a:t>
            </a:r>
            <a:r>
              <a:rPr lang="ko-KR" altLang="en-US" sz="16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의원 표시과목별 진료인원 데이터</a:t>
            </a:r>
            <a:endParaRPr lang="en-US" altLang="ko-KR" sz="16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79CC8F9-29DE-BBA9-45A1-DACE9004B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48" y="352017"/>
            <a:ext cx="3940547" cy="57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5">
            <a:extLst>
              <a:ext uri="{FF2B5EF4-FFF2-40B4-BE49-F238E27FC236}">
                <a16:creationId xmlns:a16="http://schemas.microsoft.com/office/drawing/2014/main" id="{B06F973B-CC2B-CC5A-F43F-B16818874EFA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C37123C5-7115-6C4B-FD03-730DC88A7C59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C856795D-8F7E-53A7-7717-E1A1BAA16EF3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29DE0E86-9779-BA58-9A45-BDB9A4AC1A4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8B5F22A-E255-A964-04DD-A89EB40C9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0" y="2278662"/>
            <a:ext cx="8678486" cy="2915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217C6C-7EA1-0A22-6696-F72E9FFD08F6}"/>
              </a:ext>
            </a:extLst>
          </p:cNvPr>
          <p:cNvSpPr txBox="1"/>
          <p:nvPr/>
        </p:nvSpPr>
        <p:spPr>
          <a:xfrm>
            <a:off x="492750" y="184328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건강보험심사평가원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_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수가반영내역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(24.5.1.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기준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)_</a:t>
            </a:r>
            <a:r>
              <a:rPr lang="ko-KR" altLang="en-US" sz="14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전체판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수정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)</a:t>
            </a:r>
            <a:endParaRPr lang="ko-KR" altLang="en-US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70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5481A6F-E61F-5B5B-54FF-D826FA1DF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039" y="1041234"/>
            <a:ext cx="5726217" cy="477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2CCC5C9-4D94-8A1A-2077-8F1436A23850}"/>
              </a:ext>
            </a:extLst>
          </p:cNvPr>
          <p:cNvSpPr/>
          <p:nvPr/>
        </p:nvSpPr>
        <p:spPr>
          <a:xfrm>
            <a:off x="4849091" y="1506253"/>
            <a:ext cx="1361984" cy="2934199"/>
          </a:xfrm>
          <a:prstGeom prst="rect">
            <a:avLst/>
          </a:prstGeom>
          <a:noFill/>
          <a:ln w="44450">
            <a:solidFill>
              <a:srgbClr val="E058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00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F00CA2-E561-6AE8-793D-C1499B7B924E}"/>
              </a:ext>
            </a:extLst>
          </p:cNvPr>
          <p:cNvSpPr txBox="1"/>
          <p:nvPr/>
        </p:nvSpPr>
        <p:spPr>
          <a:xfrm>
            <a:off x="492750" y="1381104"/>
            <a:ext cx="3617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 Dermatology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B6BEC86-5B95-BBAD-2F74-A384F441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50" y="2010310"/>
            <a:ext cx="8859486" cy="15527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314E12-2C59-7C5C-65AC-7E6CC5543572}"/>
              </a:ext>
            </a:extLst>
          </p:cNvPr>
          <p:cNvSpPr txBox="1"/>
          <p:nvPr/>
        </p:nvSpPr>
        <p:spPr>
          <a:xfrm>
            <a:off x="492750" y="3999568"/>
            <a:ext cx="6096000" cy="1062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연구팀은 보다 많은 피부질환을 분류하고 진단할 수 있는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개발을 위해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합성곱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신경망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(CNN)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이라는 특화된 알고리즘을 활용해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만장에 달하는 아시아인 및 서양인의 피부병변 사진을 학습시켰다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366750-1DC8-CA7D-F7C4-306C0D585875}"/>
              </a:ext>
            </a:extLst>
          </p:cNvPr>
          <p:cNvSpPr txBox="1"/>
          <p:nvPr/>
        </p:nvSpPr>
        <p:spPr>
          <a:xfrm>
            <a:off x="492750" y="6147569"/>
            <a:ext cx="6667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최광석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“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분당서울대병원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134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개 피부질환 진단하는 인공지능 개발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“,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청년의사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2020.03.</a:t>
            </a:r>
            <a:endParaRPr lang="ko-KR" altLang="en-US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54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BE5E5BD-13AA-751F-3A81-4BB1E7577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9" y="982173"/>
            <a:ext cx="6560931" cy="454277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346EC-2D13-0D1D-D2D0-DFF87C8AF4B8}"/>
              </a:ext>
            </a:extLst>
          </p:cNvPr>
          <p:cNvSpPr/>
          <p:nvPr/>
        </p:nvSpPr>
        <p:spPr>
          <a:xfrm>
            <a:off x="0" y="0"/>
            <a:ext cx="12192000" cy="1058858"/>
          </a:xfrm>
          <a:prstGeom prst="rect">
            <a:avLst/>
          </a:prstGeom>
          <a:solidFill>
            <a:srgbClr val="847B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8603256" y="484797"/>
            <a:ext cx="3013316" cy="0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01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928733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인식 절차</a:t>
            </a:r>
          </a:p>
        </p:txBody>
      </p:sp>
      <p:pic>
        <p:nvPicPr>
          <p:cNvPr id="3" name="그림 2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EC3071E-60B2-F15C-3168-EF8EBE622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5703">
            <a:off x="8380620" y="5308033"/>
            <a:ext cx="1061830" cy="10618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462E97-CE1E-ED19-DB44-CBA5D815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831" b="26448"/>
          <a:stretch/>
        </p:blipFill>
        <p:spPr>
          <a:xfrm>
            <a:off x="7194404" y="2418989"/>
            <a:ext cx="3355461" cy="14871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DDD9E7-8811-DCB8-BFCC-48FC32EC86EC}"/>
              </a:ext>
            </a:extLst>
          </p:cNvPr>
          <p:cNvSpPr txBox="1"/>
          <p:nvPr/>
        </p:nvSpPr>
        <p:spPr>
          <a:xfrm>
            <a:off x="6638180" y="6490569"/>
            <a:ext cx="4573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황정환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“</a:t>
            </a:r>
            <a:r>
              <a:rPr lang="ko-KR" altLang="en-US" sz="14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건보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재정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4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년 뒤 고갈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”,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한국경제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2024.01.29. </a:t>
            </a:r>
            <a:endParaRPr lang="ko-KR" altLang="en-US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16" name="그림 1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8E7C49D-1998-243F-460A-277AFF669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44"/>
          <a:stretch/>
        </p:blipFill>
        <p:spPr>
          <a:xfrm>
            <a:off x="506943" y="2024481"/>
            <a:ext cx="5078634" cy="2809037"/>
          </a:xfrm>
          <a:prstGeom prst="rect">
            <a:avLst/>
          </a:prstGeom>
        </p:spPr>
      </p:pic>
      <p:pic>
        <p:nvPicPr>
          <p:cNvPr id="19" name="그림 1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222B206-9038-6FB0-B52C-505B5405B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4" r="36212" b="67216"/>
          <a:stretch/>
        </p:blipFill>
        <p:spPr>
          <a:xfrm>
            <a:off x="510778" y="4834001"/>
            <a:ext cx="3988348" cy="1318783"/>
          </a:xfrm>
          <a:prstGeom prst="rect">
            <a:avLst/>
          </a:prstGeom>
        </p:spPr>
      </p:pic>
      <p:pic>
        <p:nvPicPr>
          <p:cNvPr id="2" name="그림 1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F2EC3751-0750-EC7A-8268-5FE8E12D2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3" y="1828690"/>
            <a:ext cx="6259738" cy="43895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B1DCD6-4A21-6C19-01FE-46E2A62264D0}"/>
              </a:ext>
            </a:extLst>
          </p:cNvPr>
          <p:cNvSpPr txBox="1"/>
          <p:nvPr/>
        </p:nvSpPr>
        <p:spPr>
          <a:xfrm>
            <a:off x="577215" y="6187919"/>
            <a:ext cx="6248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임슬기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“2023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년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~2032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년 건강보험 재정전망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”,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국회예산정책처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2023.10., p.62 </a:t>
            </a:r>
            <a:endParaRPr lang="ko-KR" altLang="en-US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B09A8E-1DA5-2109-E699-95A5EF251167}"/>
              </a:ext>
            </a:extLst>
          </p:cNvPr>
          <p:cNvSpPr/>
          <p:nvPr/>
        </p:nvSpPr>
        <p:spPr>
          <a:xfrm>
            <a:off x="3603933" y="4338735"/>
            <a:ext cx="2864498" cy="961053"/>
          </a:xfrm>
          <a:prstGeom prst="rect">
            <a:avLst/>
          </a:prstGeom>
          <a:noFill/>
          <a:ln w="44450">
            <a:solidFill>
              <a:srgbClr val="E058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34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346EC-2D13-0D1D-D2D0-DFF87C8AF4B8}"/>
              </a:ext>
            </a:extLst>
          </p:cNvPr>
          <p:cNvSpPr/>
          <p:nvPr/>
        </p:nvSpPr>
        <p:spPr>
          <a:xfrm>
            <a:off x="0" y="0"/>
            <a:ext cx="12192000" cy="1041148"/>
          </a:xfrm>
          <a:prstGeom prst="rect">
            <a:avLst/>
          </a:prstGeom>
          <a:solidFill>
            <a:srgbClr val="847B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8603256" y="484797"/>
            <a:ext cx="3013316" cy="0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01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928733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인식 절차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B18CC-C36B-35D5-B97D-DBCDC26B2E7E}"/>
              </a:ext>
            </a:extLst>
          </p:cNvPr>
          <p:cNvSpPr txBox="1"/>
          <p:nvPr/>
        </p:nvSpPr>
        <p:spPr>
          <a:xfrm>
            <a:off x="852227" y="4111760"/>
            <a:ext cx="5306779" cy="139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“정부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건강보험 재정 건전성을 위해 일부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MRI·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초음파 건강보험 급여 범위를 축소하고 </a:t>
            </a:r>
            <a:r>
              <a:rPr lang="ko-KR" altLang="en-US" dirty="0">
                <a:highlight>
                  <a:srgbClr val="EDA9AC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과다의료 이용자의 본인 부담 비율을 높이는 방안도 추진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하고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.” 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아시아경제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(2024.02)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BD106B-428D-6016-C93A-20A5287C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27" y="1971559"/>
            <a:ext cx="7716327" cy="16575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E8A5E06-3A13-31B5-9A49-B8A58AFEEF4E}"/>
              </a:ext>
            </a:extLst>
          </p:cNvPr>
          <p:cNvSpPr txBox="1"/>
          <p:nvPr/>
        </p:nvSpPr>
        <p:spPr>
          <a:xfrm>
            <a:off x="852227" y="5680318"/>
            <a:ext cx="7369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최태원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“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정부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‘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필수의료 패키지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‘ 10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조 재원 어디서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… “</a:t>
            </a:r>
            <a:r>
              <a:rPr lang="ko-KR" altLang="en-US" sz="14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건보료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더 걷어야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"”, 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아시아경제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2024.02.03. </a:t>
            </a:r>
            <a:endParaRPr lang="ko-KR" altLang="en-US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73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346EC-2D13-0D1D-D2D0-DFF87C8AF4B8}"/>
              </a:ext>
            </a:extLst>
          </p:cNvPr>
          <p:cNvSpPr/>
          <p:nvPr/>
        </p:nvSpPr>
        <p:spPr>
          <a:xfrm>
            <a:off x="0" y="0"/>
            <a:ext cx="12192000" cy="1047424"/>
          </a:xfrm>
          <a:prstGeom prst="rect">
            <a:avLst/>
          </a:prstGeom>
          <a:solidFill>
            <a:srgbClr val="847B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>
            <a:off x="8603256" y="484797"/>
            <a:ext cx="3013316" cy="0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01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F6462-99B8-C2D3-2FC6-42250246C7CC}"/>
              </a:ext>
            </a:extLst>
          </p:cNvPr>
          <p:cNvSpPr txBox="1"/>
          <p:nvPr/>
        </p:nvSpPr>
        <p:spPr>
          <a:xfrm>
            <a:off x="492750" y="362304"/>
            <a:ext cx="1928733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인식 절차</a:t>
            </a:r>
          </a:p>
        </p:txBody>
      </p:sp>
      <p:pic>
        <p:nvPicPr>
          <p:cNvPr id="10" name="그림 9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9992021A-4A36-28DB-F8C0-919D66C7F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4" y="4391485"/>
            <a:ext cx="6584322" cy="2288971"/>
          </a:xfrm>
          <a:prstGeom prst="rect">
            <a:avLst/>
          </a:prstGeom>
        </p:spPr>
      </p:pic>
      <p:pic>
        <p:nvPicPr>
          <p:cNvPr id="19" name="그림 1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D7DC045-3C8B-81A9-EBB2-66C692D09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4" y="2201304"/>
            <a:ext cx="9357892" cy="2134986"/>
          </a:xfrm>
          <a:prstGeom prst="rect">
            <a:avLst/>
          </a:prstGeom>
        </p:spPr>
      </p:pic>
      <p:pic>
        <p:nvPicPr>
          <p:cNvPr id="21" name="그림 2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4D59FF3-3599-7E77-60CE-AD469FE54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72" y="1653446"/>
            <a:ext cx="4273853" cy="467753"/>
          </a:xfrm>
          <a:prstGeom prst="rect">
            <a:avLst/>
          </a:prstGeom>
        </p:spPr>
      </p:pic>
      <p:pic>
        <p:nvPicPr>
          <p:cNvPr id="25" name="그림 24" descr="폰트, 텍스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F7BFA6B8-36CF-CB24-E1F6-97A128E92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8" y="1584471"/>
            <a:ext cx="1227647" cy="58023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EF98A3-01E0-E5DB-C2F2-F262989BA5AB}"/>
              </a:ext>
            </a:extLst>
          </p:cNvPr>
          <p:cNvSpPr/>
          <p:nvPr/>
        </p:nvSpPr>
        <p:spPr>
          <a:xfrm>
            <a:off x="3032449" y="3321698"/>
            <a:ext cx="2733869" cy="279918"/>
          </a:xfrm>
          <a:prstGeom prst="rect">
            <a:avLst/>
          </a:prstGeom>
          <a:noFill/>
          <a:ln w="44450">
            <a:solidFill>
              <a:srgbClr val="E058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 descr="폰트, 그래픽, 디자인, 창의성이(가) 표시된 사진&#10;&#10;자동 생성된 설명">
            <a:extLst>
              <a:ext uri="{FF2B5EF4-FFF2-40B4-BE49-F238E27FC236}">
                <a16:creationId xmlns:a16="http://schemas.microsoft.com/office/drawing/2014/main" id="{206E3DE1-C47D-6BDD-3438-CFF7D5852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92" y="3783315"/>
            <a:ext cx="3463287" cy="2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5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346EC-2D13-0D1D-D2D0-DFF87C8AF4B8}"/>
              </a:ext>
            </a:extLst>
          </p:cNvPr>
          <p:cNvSpPr/>
          <p:nvPr/>
        </p:nvSpPr>
        <p:spPr>
          <a:xfrm>
            <a:off x="0" y="0"/>
            <a:ext cx="12192000" cy="1017035"/>
          </a:xfrm>
          <a:prstGeom prst="rect">
            <a:avLst/>
          </a:prstGeom>
          <a:solidFill>
            <a:srgbClr val="7E6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 flipV="1">
            <a:off x="9517224" y="484797"/>
            <a:ext cx="2099348" cy="524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13876" y="484797"/>
            <a:ext cx="291381" cy="2126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F606FD4-558A-12FC-50FE-0C16879C32F0}"/>
              </a:ext>
            </a:extLst>
          </p:cNvPr>
          <p:cNvSpPr txBox="1"/>
          <p:nvPr/>
        </p:nvSpPr>
        <p:spPr>
          <a:xfrm>
            <a:off x="1099316" y="2253479"/>
            <a:ext cx="3865161" cy="1007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highlight>
                  <a:srgbClr val="EDA9A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건강보험 재정 고갈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소비자 부담 의료비가 증가하면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9" name="그림 18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A17DB865-56CF-27BE-4BFC-44509C49C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74" y="3875123"/>
            <a:ext cx="1669643" cy="16696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69FB57-EDCC-6D79-12D1-4BE08BAFFC08}"/>
              </a:ext>
            </a:extLst>
          </p:cNvPr>
          <p:cNvSpPr txBox="1"/>
          <p:nvPr/>
        </p:nvSpPr>
        <p:spPr>
          <a:xfrm>
            <a:off x="6783528" y="4742535"/>
            <a:ext cx="3165526" cy="1007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진료 한 번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검사 한 번의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highlight>
                  <a:srgbClr val="88D6D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경제적 부담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커질 것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</a:t>
            </a:r>
            <a:endParaRPr lang="ko-KR" altLang="en-US" sz="24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9" name="그림 28" descr="그래픽, 상징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1F8AAB0C-E3DF-41EE-5CBE-4E8433FF6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90504">
            <a:off x="3853071" y="4008015"/>
            <a:ext cx="1403858" cy="1403858"/>
          </a:xfrm>
          <a:prstGeom prst="rect">
            <a:avLst/>
          </a:prstGeom>
        </p:spPr>
      </p:pic>
      <p:pic>
        <p:nvPicPr>
          <p:cNvPr id="31" name="그림 30" descr="로고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10AF7D12-3AF3-C870-3DAC-19B81C73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94" y="2399881"/>
            <a:ext cx="1885645" cy="1885645"/>
          </a:xfrm>
          <a:prstGeom prst="rect">
            <a:avLst/>
          </a:prstGeom>
        </p:spPr>
      </p:pic>
      <p:pic>
        <p:nvPicPr>
          <p:cNvPr id="33" name="그림 32" descr="그래픽, 상징, 일렉트릭 블루, 로고이(가) 표시된 사진&#10;&#10;자동 생성된 설명">
            <a:extLst>
              <a:ext uri="{FF2B5EF4-FFF2-40B4-BE49-F238E27FC236}">
                <a16:creationId xmlns:a16="http://schemas.microsoft.com/office/drawing/2014/main" id="{99DA83AE-FD8E-3C5C-E8D9-CD12C7BA7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4587">
            <a:off x="8512724" y="2648147"/>
            <a:ext cx="1514170" cy="151417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ADD1EE-4AE8-D155-B830-B8D9C1FD9A1C}"/>
              </a:ext>
            </a:extLst>
          </p:cNvPr>
          <p:cNvCxnSpPr/>
          <p:nvPr/>
        </p:nvCxnSpPr>
        <p:spPr>
          <a:xfrm>
            <a:off x="6029325" y="2162175"/>
            <a:ext cx="0" cy="35876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그림 35" descr="그래픽, 상징, 폰트, 로고이(가) 표시된 사진&#10;&#10;자동 생성된 설명">
            <a:extLst>
              <a:ext uri="{FF2B5EF4-FFF2-40B4-BE49-F238E27FC236}">
                <a16:creationId xmlns:a16="http://schemas.microsoft.com/office/drawing/2014/main" id="{9B146127-C8AD-EA8E-EFDF-0DF2F9EE2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4367">
            <a:off x="7150788" y="1435383"/>
            <a:ext cx="2431004" cy="163867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F5B4CA5-6B92-7C42-5C65-4252B047FDF9}"/>
              </a:ext>
            </a:extLst>
          </p:cNvPr>
          <p:cNvSpPr txBox="1"/>
          <p:nvPr/>
        </p:nvSpPr>
        <p:spPr>
          <a:xfrm>
            <a:off x="495526" y="17754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02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306572-2EAF-6BFE-7398-9E7E963DBC70}"/>
              </a:ext>
            </a:extLst>
          </p:cNvPr>
          <p:cNvSpPr txBox="1"/>
          <p:nvPr/>
        </p:nvSpPr>
        <p:spPr>
          <a:xfrm>
            <a:off x="492750" y="362304"/>
            <a:ext cx="1322798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71445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346EC-2D13-0D1D-D2D0-DFF87C8AF4B8}"/>
              </a:ext>
            </a:extLst>
          </p:cNvPr>
          <p:cNvSpPr/>
          <p:nvPr/>
        </p:nvSpPr>
        <p:spPr>
          <a:xfrm>
            <a:off x="0" y="0"/>
            <a:ext cx="12192000" cy="1017035"/>
          </a:xfrm>
          <a:prstGeom prst="rect">
            <a:avLst/>
          </a:prstGeom>
          <a:solidFill>
            <a:srgbClr val="7E6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855874" y="5597398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 flipV="1">
            <a:off x="9517224" y="484797"/>
            <a:ext cx="2099348" cy="524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13876" y="484797"/>
            <a:ext cx="291381" cy="2126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F606FD4-558A-12FC-50FE-0C16879C32F0}"/>
              </a:ext>
            </a:extLst>
          </p:cNvPr>
          <p:cNvSpPr txBox="1"/>
          <p:nvPr/>
        </p:nvSpPr>
        <p:spPr>
          <a:xfrm>
            <a:off x="1099316" y="2253479"/>
            <a:ext cx="3865161" cy="1007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건강보험 재정 고갈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소비자 부담 의료비가 증가하면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9" name="그림 18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A17DB865-56CF-27BE-4BFC-44509C49C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74" y="3875123"/>
            <a:ext cx="1669643" cy="16696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69FB57-EDCC-6D79-12D1-4BE08BAFFC08}"/>
              </a:ext>
            </a:extLst>
          </p:cNvPr>
          <p:cNvSpPr txBox="1"/>
          <p:nvPr/>
        </p:nvSpPr>
        <p:spPr>
          <a:xfrm>
            <a:off x="6783528" y="4742535"/>
            <a:ext cx="3165526" cy="1007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진료 한 번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검사 한 번의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경제적 부담이 커질 것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</a:t>
            </a:r>
            <a:endParaRPr lang="ko-KR" altLang="en-US" sz="24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9" name="그림 28" descr="그래픽, 상징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1F8AAB0C-E3DF-41EE-5CBE-4E8433FF6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90504">
            <a:off x="3853071" y="4008015"/>
            <a:ext cx="1403858" cy="1403858"/>
          </a:xfrm>
          <a:prstGeom prst="rect">
            <a:avLst/>
          </a:prstGeom>
        </p:spPr>
      </p:pic>
      <p:pic>
        <p:nvPicPr>
          <p:cNvPr id="31" name="그림 30" descr="로고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10AF7D12-3AF3-C870-3DAC-19B81C737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94" y="2399881"/>
            <a:ext cx="1885645" cy="1885645"/>
          </a:xfrm>
          <a:prstGeom prst="rect">
            <a:avLst/>
          </a:prstGeom>
        </p:spPr>
      </p:pic>
      <p:pic>
        <p:nvPicPr>
          <p:cNvPr id="33" name="그림 32" descr="그래픽, 상징, 일렉트릭 블루, 로고이(가) 표시된 사진&#10;&#10;자동 생성된 설명">
            <a:extLst>
              <a:ext uri="{FF2B5EF4-FFF2-40B4-BE49-F238E27FC236}">
                <a16:creationId xmlns:a16="http://schemas.microsoft.com/office/drawing/2014/main" id="{99DA83AE-FD8E-3C5C-E8D9-CD12C7BA7D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4587">
            <a:off x="8512724" y="2648147"/>
            <a:ext cx="1514170" cy="151417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ADD1EE-4AE8-D155-B830-B8D9C1FD9A1C}"/>
              </a:ext>
            </a:extLst>
          </p:cNvPr>
          <p:cNvCxnSpPr/>
          <p:nvPr/>
        </p:nvCxnSpPr>
        <p:spPr>
          <a:xfrm>
            <a:off x="6029325" y="2162175"/>
            <a:ext cx="0" cy="35876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그림 35" descr="그래픽, 상징, 폰트, 로고이(가) 표시된 사진&#10;&#10;자동 생성된 설명">
            <a:extLst>
              <a:ext uri="{FF2B5EF4-FFF2-40B4-BE49-F238E27FC236}">
                <a16:creationId xmlns:a16="http://schemas.microsoft.com/office/drawing/2014/main" id="{9B146127-C8AD-EA8E-EFDF-0DF2F9EE2D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4367">
            <a:off x="7150788" y="1435383"/>
            <a:ext cx="2431004" cy="163867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F5B4CA5-6B92-7C42-5C65-4252B047FDF9}"/>
              </a:ext>
            </a:extLst>
          </p:cNvPr>
          <p:cNvSpPr txBox="1"/>
          <p:nvPr/>
        </p:nvSpPr>
        <p:spPr>
          <a:xfrm>
            <a:off x="495526" y="17754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02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01B63-66E2-8D02-ED0C-0CC2BB271996}"/>
              </a:ext>
            </a:extLst>
          </p:cNvPr>
          <p:cNvSpPr/>
          <p:nvPr/>
        </p:nvSpPr>
        <p:spPr>
          <a:xfrm rot="20966311">
            <a:off x="819025" y="3250618"/>
            <a:ext cx="10048875" cy="1438030"/>
          </a:xfrm>
          <a:prstGeom prst="rect">
            <a:avLst/>
          </a:prstGeom>
          <a:solidFill>
            <a:srgbClr val="E05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Gowun Batang" pitchFamily="2" charset="-127"/>
                <a:ea typeface="Gowun Batang" pitchFamily="2" charset="-127"/>
              </a:rPr>
              <a:t>그렇다면</a:t>
            </a:r>
            <a:r>
              <a:rPr lang="en-US" altLang="ko-KR" sz="2800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2800" dirty="0">
                <a:latin typeface="Gowun Batang" pitchFamily="2" charset="-127"/>
                <a:ea typeface="Gowun Batang" pitchFamily="2" charset="-127"/>
              </a:rPr>
              <a:t>왜 피부과를 주목하였는가</a:t>
            </a:r>
            <a:r>
              <a:rPr lang="en-US" altLang="ko-KR" sz="2800" dirty="0"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8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1A38A-4206-83D4-8409-F91CF12E70EE}"/>
              </a:ext>
            </a:extLst>
          </p:cNvPr>
          <p:cNvSpPr txBox="1"/>
          <p:nvPr/>
        </p:nvSpPr>
        <p:spPr>
          <a:xfrm>
            <a:off x="492750" y="362304"/>
            <a:ext cx="2478564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정의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피부과</a:t>
            </a:r>
          </a:p>
        </p:txBody>
      </p:sp>
    </p:spTree>
    <p:extLst>
      <p:ext uri="{BB962C8B-B14F-4D97-AF65-F5344CB8AC3E}">
        <p14:creationId xmlns:p14="http://schemas.microsoft.com/office/powerpoint/2010/main" val="16132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1BF2EF-9AFB-F739-A5BD-007A8C1EFC62}"/>
              </a:ext>
            </a:extLst>
          </p:cNvPr>
          <p:cNvSpPr/>
          <p:nvPr/>
        </p:nvSpPr>
        <p:spPr>
          <a:xfrm>
            <a:off x="0" y="0"/>
            <a:ext cx="12192000" cy="1017035"/>
          </a:xfrm>
          <a:prstGeom prst="rect">
            <a:avLst/>
          </a:prstGeom>
          <a:solidFill>
            <a:srgbClr val="7E61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3AF5DF97-2641-322B-852B-B5E891360D71}"/>
              </a:ext>
            </a:extLst>
          </p:cNvPr>
          <p:cNvGrpSpPr/>
          <p:nvPr/>
        </p:nvGrpSpPr>
        <p:grpSpPr>
          <a:xfrm>
            <a:off x="10981283" y="1309101"/>
            <a:ext cx="840599" cy="864559"/>
            <a:chOff x="15455758" y="7443015"/>
            <a:chExt cx="1336675" cy="1374775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FB7EE211-0E0A-609A-3C73-5ED6DAD66728}"/>
                </a:ext>
              </a:extLst>
            </p:cNvPr>
            <p:cNvSpPr/>
            <p:nvPr/>
          </p:nvSpPr>
          <p:spPr>
            <a:xfrm>
              <a:off x="16774279" y="7443015"/>
              <a:ext cx="0" cy="1372870"/>
            </a:xfrm>
            <a:custGeom>
              <a:avLst/>
              <a:gdLst/>
              <a:ahLst/>
              <a:cxnLst/>
              <a:rect l="l" t="t" r="r" b="b"/>
              <a:pathLst>
                <a:path h="1372870">
                  <a:moveTo>
                    <a:pt x="0" y="0"/>
                  </a:moveTo>
                  <a:lnTo>
                    <a:pt x="0" y="1372834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C51165D9-DDA9-C6D3-6944-8C005C03DBC6}"/>
                </a:ext>
              </a:extLst>
            </p:cNvPr>
            <p:cNvSpPr/>
            <p:nvPr/>
          </p:nvSpPr>
          <p:spPr>
            <a:xfrm>
              <a:off x="15455758" y="8807277"/>
              <a:ext cx="1336675" cy="0"/>
            </a:xfrm>
            <a:custGeom>
              <a:avLst/>
              <a:gdLst/>
              <a:ahLst/>
              <a:cxnLst/>
              <a:rect l="l" t="t" r="r" b="b"/>
              <a:pathLst>
                <a:path w="1336675">
                  <a:moveTo>
                    <a:pt x="0" y="0"/>
                  </a:moveTo>
                  <a:lnTo>
                    <a:pt x="1336424" y="0"/>
                  </a:lnTo>
                </a:path>
              </a:pathLst>
            </a:custGeom>
            <a:ln w="20546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DFC14887-C86C-30A5-557A-4F3DE7E02ABB}"/>
                </a:ext>
              </a:extLst>
            </p:cNvPr>
            <p:cNvSpPr/>
            <p:nvPr/>
          </p:nvSpPr>
          <p:spPr>
            <a:xfrm>
              <a:off x="15504386" y="7522940"/>
              <a:ext cx="1284605" cy="1289685"/>
            </a:xfrm>
            <a:custGeom>
              <a:avLst/>
              <a:gdLst/>
              <a:ahLst/>
              <a:cxnLst/>
              <a:rect l="l" t="t" r="r" b="b"/>
              <a:pathLst>
                <a:path w="1284605" h="1289684">
                  <a:moveTo>
                    <a:pt x="1269648" y="1289287"/>
                  </a:moveTo>
                  <a:lnTo>
                    <a:pt x="0" y="14499"/>
                  </a:lnTo>
                  <a:lnTo>
                    <a:pt x="14557" y="0"/>
                  </a:lnTo>
                  <a:lnTo>
                    <a:pt x="1284205" y="1274788"/>
                  </a:lnTo>
                  <a:lnTo>
                    <a:pt x="1269648" y="128928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C78106-7469-0E07-7CBE-3A28470BB535}"/>
              </a:ext>
            </a:extLst>
          </p:cNvPr>
          <p:cNvCxnSpPr>
            <a:cxnSpLocks/>
          </p:cNvCxnSpPr>
          <p:nvPr/>
        </p:nvCxnSpPr>
        <p:spPr>
          <a:xfrm flipV="1">
            <a:off x="9517224" y="484797"/>
            <a:ext cx="2099348" cy="524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DEE9DF-A80E-F82D-DEB0-84EB533790B5}"/>
              </a:ext>
            </a:extLst>
          </p:cNvPr>
          <p:cNvSpPr/>
          <p:nvPr/>
        </p:nvSpPr>
        <p:spPr>
          <a:xfrm>
            <a:off x="8603256" y="281613"/>
            <a:ext cx="410620" cy="410620"/>
          </a:xfrm>
          <a:prstGeom prst="flowChartConnector">
            <a:avLst/>
          </a:prstGeom>
          <a:solidFill>
            <a:srgbClr val="91A8D0"/>
          </a:solidFill>
          <a:ln w="38100">
            <a:solidFill>
              <a:srgbClr val="88D6DA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0620"/>
                      <a:gd name="connsiteY0" fmla="*/ 205310 h 410620"/>
                      <a:gd name="connsiteX1" fmla="*/ 205310 w 410620"/>
                      <a:gd name="connsiteY1" fmla="*/ 0 h 410620"/>
                      <a:gd name="connsiteX2" fmla="*/ 410620 w 410620"/>
                      <a:gd name="connsiteY2" fmla="*/ 205310 h 410620"/>
                      <a:gd name="connsiteX3" fmla="*/ 205310 w 410620"/>
                      <a:gd name="connsiteY3" fmla="*/ 410620 h 410620"/>
                      <a:gd name="connsiteX4" fmla="*/ 0 w 410620"/>
                      <a:gd name="connsiteY4" fmla="*/ 205310 h 41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620" h="410620" fill="none" extrusionOk="0">
                        <a:moveTo>
                          <a:pt x="0" y="205310"/>
                        </a:moveTo>
                        <a:cubicBezTo>
                          <a:pt x="17421" y="93987"/>
                          <a:pt x="95888" y="-8166"/>
                          <a:pt x="205310" y="0"/>
                        </a:cubicBezTo>
                        <a:cubicBezTo>
                          <a:pt x="314787" y="-599"/>
                          <a:pt x="404856" y="97346"/>
                          <a:pt x="410620" y="205310"/>
                        </a:cubicBezTo>
                        <a:cubicBezTo>
                          <a:pt x="409820" y="311070"/>
                          <a:pt x="313252" y="418192"/>
                          <a:pt x="205310" y="410620"/>
                        </a:cubicBezTo>
                        <a:cubicBezTo>
                          <a:pt x="99226" y="414710"/>
                          <a:pt x="4565" y="319798"/>
                          <a:pt x="0" y="205310"/>
                        </a:cubicBezTo>
                        <a:close/>
                      </a:path>
                      <a:path w="410620" h="410620" stroke="0" extrusionOk="0">
                        <a:moveTo>
                          <a:pt x="0" y="205310"/>
                        </a:moveTo>
                        <a:cubicBezTo>
                          <a:pt x="-11060" y="85098"/>
                          <a:pt x="90484" y="539"/>
                          <a:pt x="205310" y="0"/>
                        </a:cubicBezTo>
                        <a:cubicBezTo>
                          <a:pt x="321810" y="655"/>
                          <a:pt x="397189" y="92347"/>
                          <a:pt x="410620" y="205310"/>
                        </a:cubicBezTo>
                        <a:cubicBezTo>
                          <a:pt x="404876" y="324310"/>
                          <a:pt x="317354" y="418058"/>
                          <a:pt x="205310" y="410620"/>
                        </a:cubicBezTo>
                        <a:cubicBezTo>
                          <a:pt x="86532" y="407672"/>
                          <a:pt x="8580" y="322800"/>
                          <a:pt x="0" y="2053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8B49AA9-E7CE-09B3-0DF9-D5B0A9CB0D7C}"/>
              </a:ext>
            </a:extLst>
          </p:cNvPr>
          <p:cNvSpPr/>
          <p:nvPr/>
        </p:nvSpPr>
        <p:spPr>
          <a:xfrm>
            <a:off x="11411262" y="279487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81109A7-BC98-34D5-6F29-7C56FA23C70C}"/>
              </a:ext>
            </a:extLst>
          </p:cNvPr>
          <p:cNvSpPr/>
          <p:nvPr/>
        </p:nvSpPr>
        <p:spPr>
          <a:xfrm>
            <a:off x="9305257" y="279487"/>
            <a:ext cx="410620" cy="410620"/>
          </a:xfrm>
          <a:prstGeom prst="flowChartConnector">
            <a:avLst/>
          </a:prstGeom>
          <a:solidFill>
            <a:srgbClr val="94A3CE"/>
          </a:solidFill>
          <a:ln w="38100">
            <a:solidFill>
              <a:srgbClr val="88D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8317A8B-DF21-8A17-2D06-A2B0A14BAC99}"/>
              </a:ext>
            </a:extLst>
          </p:cNvPr>
          <p:cNvSpPr/>
          <p:nvPr/>
        </p:nvSpPr>
        <p:spPr>
          <a:xfrm>
            <a:off x="10007258" y="292311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0B9E4D-3D86-6B0B-F308-FC72953CD213}"/>
              </a:ext>
            </a:extLst>
          </p:cNvPr>
          <p:cNvSpPr/>
          <p:nvPr/>
        </p:nvSpPr>
        <p:spPr>
          <a:xfrm>
            <a:off x="10709259" y="292066"/>
            <a:ext cx="410620" cy="41062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37483-1BAA-B757-6A3A-C46635CEC142}"/>
              </a:ext>
            </a:extLst>
          </p:cNvPr>
          <p:cNvSpPr txBox="1"/>
          <p:nvPr/>
        </p:nvSpPr>
        <p:spPr>
          <a:xfrm>
            <a:off x="495526" y="17754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 02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22E313-219B-8C42-CA51-169A51016D2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13876" y="484797"/>
            <a:ext cx="291381" cy="2126"/>
          </a:xfrm>
          <a:prstGeom prst="line">
            <a:avLst/>
          </a:prstGeom>
          <a:ln w="38100">
            <a:solidFill>
              <a:srgbClr val="88D6D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F3D6AC3A-6D5B-CE53-31DC-98C524B28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8" y="1379339"/>
            <a:ext cx="5429702" cy="233157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9AA7F5B-41EA-25C8-F9EC-33961DB3AE7A}"/>
              </a:ext>
            </a:extLst>
          </p:cNvPr>
          <p:cNvSpPr txBox="1"/>
          <p:nvPr/>
        </p:nvSpPr>
        <p:spPr>
          <a:xfrm>
            <a:off x="5458691" y="2678842"/>
            <a:ext cx="6076215" cy="2647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본문 중 발췌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2010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피부질환은 전 세계적으로 가장 널리 퍼진 상위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 질병 중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</a:t>
            </a:r>
            <a:r>
              <a:rPr lang="ko-KR" altLang="en-US" sz="20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꼽힌 데 반해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 세계적으로 치명적이지 않은 질병의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번째 주 원인이었습니다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피부 질환의 만연과 사회가 외모에 부여하는 중요성에도 불구하고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highlight>
                  <a:srgbClr val="88D6DA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피부과 질환은 내부 장기 시스템의 질병에 비해 의학적으로 사소한 것으로 간주되는 경우가 많습니다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highlight>
                  <a:srgbClr val="88D6DA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sz="2000" dirty="0">
              <a:highlight>
                <a:srgbClr val="88D6DA"/>
              </a:highligh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9D2E7A-2C0F-E61A-B478-38833E25DF32}"/>
              </a:ext>
            </a:extLst>
          </p:cNvPr>
          <p:cNvSpPr txBox="1"/>
          <p:nvPr/>
        </p:nvSpPr>
        <p:spPr>
          <a:xfrm>
            <a:off x="492749" y="6063166"/>
            <a:ext cx="818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출처 </a:t>
            </a:r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https://clinmedjournals.org/articles/iaim/international-archives-of-internal-medicine-iaim-3-018.php</a:t>
            </a:r>
            <a:endParaRPr lang="ko-KR" altLang="en-US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56187D-B851-EB21-16A5-AC2DF1C6033B}"/>
              </a:ext>
            </a:extLst>
          </p:cNvPr>
          <p:cNvSpPr txBox="1"/>
          <p:nvPr/>
        </p:nvSpPr>
        <p:spPr>
          <a:xfrm>
            <a:off x="492750" y="362304"/>
            <a:ext cx="2478564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정의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피부과</a:t>
            </a:r>
          </a:p>
        </p:txBody>
      </p:sp>
    </p:spTree>
    <p:extLst>
      <p:ext uri="{BB962C8B-B14F-4D97-AF65-F5344CB8AC3E}">
        <p14:creationId xmlns:p14="http://schemas.microsoft.com/office/powerpoint/2010/main" val="22983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561c60b-0652-4add-89b9-aaa02d57c1d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A190391FDF2D84EAFD36551231C58F6" ma:contentTypeVersion="8" ma:contentTypeDescription="새 문서를 만듭니다." ma:contentTypeScope="" ma:versionID="d859fd2420b4e6207d4a976526a7fd81">
  <xsd:schema xmlns:xsd="http://www.w3.org/2001/XMLSchema" xmlns:xs="http://www.w3.org/2001/XMLSchema" xmlns:p="http://schemas.microsoft.com/office/2006/metadata/properties" xmlns:ns3="1561c60b-0652-4add-89b9-aaa02d57c1da" xmlns:ns4="2098d471-31c9-4b1c-89a8-0d70c9198842" targetNamespace="http://schemas.microsoft.com/office/2006/metadata/properties" ma:root="true" ma:fieldsID="7cd0604ae4a99ab0fc06beb757b14e10" ns3:_="" ns4:_="">
    <xsd:import namespace="1561c60b-0652-4add-89b9-aaa02d57c1da"/>
    <xsd:import namespace="2098d471-31c9-4b1c-89a8-0d70c91988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61c60b-0652-4add-89b9-aaa02d57c1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8d471-31c9-4b1c-89a8-0d70c91988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AA2AB7-838B-40AB-B962-AE07157540B7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  <ds:schemaRef ds:uri="1561c60b-0652-4add-89b9-aaa02d57c1da"/>
    <ds:schemaRef ds:uri="http://schemas.microsoft.com/office/infopath/2007/PartnerControls"/>
    <ds:schemaRef ds:uri="2098d471-31c9-4b1c-89a8-0d70c919884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07C5EFB-C374-44FB-8C3B-FE8807AC0E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61c60b-0652-4add-89b9-aaa02d57c1da"/>
    <ds:schemaRef ds:uri="2098d471-31c9-4b1c-89a8-0d70c91988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28FEEE-B45E-4E36-8B5B-C3DF751470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2574</TotalTime>
  <Words>1226</Words>
  <Application>Microsoft Office PowerPoint</Application>
  <PresentationFormat>와이드스크린</PresentationFormat>
  <Paragraphs>164</Paragraphs>
  <Slides>33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Pretendard Thin</vt:lpstr>
      <vt:lpstr>Gowun Batang</vt:lpstr>
      <vt:lpstr>Pretendard SemiBold</vt:lpstr>
      <vt:lpstr>Pretendard Light</vt:lpstr>
      <vt:lpstr>Arial</vt:lpstr>
      <vt:lpstr>Pretendard Black</vt:lpstr>
      <vt:lpstr>Pretendard ExtraBold</vt:lpstr>
      <vt:lpstr>맑은 고딕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최재원</dc:creator>
  <cp:lastModifiedBy>최재원</cp:lastModifiedBy>
  <cp:revision>48</cp:revision>
  <dcterms:created xsi:type="dcterms:W3CDTF">2024-06-30T10:26:10Z</dcterms:created>
  <dcterms:modified xsi:type="dcterms:W3CDTF">2024-09-07T14:58:16Z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0x0101001A190391FDF2D84EAFD36551231C58F6</vt:lpwstr>
  </property>
</Properties>
</file>